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37" r:id="rId3"/>
    <p:sldId id="259" r:id="rId4"/>
    <p:sldId id="260" r:id="rId5"/>
    <p:sldId id="316" r:id="rId6"/>
    <p:sldId id="315" r:id="rId7"/>
    <p:sldId id="317" r:id="rId8"/>
    <p:sldId id="271" r:id="rId9"/>
    <p:sldId id="273" r:id="rId10"/>
    <p:sldId id="274" r:id="rId11"/>
    <p:sldId id="335" r:id="rId12"/>
    <p:sldId id="314" r:id="rId13"/>
    <p:sldId id="336" r:id="rId14"/>
    <p:sldId id="278" r:id="rId15"/>
    <p:sldId id="283" r:id="rId16"/>
    <p:sldId id="284" r:id="rId17"/>
    <p:sldId id="285" r:id="rId18"/>
    <p:sldId id="292" r:id="rId19"/>
    <p:sldId id="294" r:id="rId20"/>
    <p:sldId id="295" r:id="rId21"/>
    <p:sldId id="296" r:id="rId22"/>
    <p:sldId id="306" r:id="rId23"/>
    <p:sldId id="307" r:id="rId24"/>
    <p:sldId id="308" r:id="rId25"/>
    <p:sldId id="302" r:id="rId26"/>
    <p:sldId id="304" r:id="rId27"/>
    <p:sldId id="305" r:id="rId28"/>
    <p:sldId id="325" r:id="rId29"/>
    <p:sldId id="326" r:id="rId30"/>
    <p:sldId id="323" r:id="rId31"/>
    <p:sldId id="334" r:id="rId32"/>
    <p:sldId id="331" r:id="rId33"/>
    <p:sldId id="332" r:id="rId34"/>
    <p:sldId id="330" r:id="rId35"/>
    <p:sldId id="333" r:id="rId36"/>
    <p:sldId id="328" r:id="rId37"/>
    <p:sldId id="32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layout/>
    </c:title>
    <c:plotArea>
      <c:layout/>
      <c:pieChart>
        <c:varyColors val="1"/>
        <c:ser>
          <c:idx val="0"/>
          <c:order val="0"/>
          <c:tx>
            <c:strRef>
              <c:f>Feuil1!$B$1</c:f>
              <c:strCache>
                <c:ptCount val="1"/>
                <c:pt idx="0">
                  <c:v> Genre</c:v>
                </c:pt>
              </c:strCache>
            </c:strRef>
          </c:tx>
          <c:dLbls>
            <c:txPr>
              <a:bodyPr/>
              <a:lstStyle/>
              <a:p>
                <a:pPr>
                  <a:defRPr sz="2000">
                    <a:solidFill>
                      <a:schemeClr val="bg1"/>
                    </a:solidFill>
                  </a:defRPr>
                </a:pPr>
                <a:endParaRPr lang="fr-FR"/>
              </a:p>
            </c:txPr>
            <c:showVal val="1"/>
            <c:showLeaderLines val="1"/>
          </c:dLbls>
          <c:cat>
            <c:strRef>
              <c:f>Feuil1!$A$2:$A$3</c:f>
              <c:strCache>
                <c:ptCount val="2"/>
                <c:pt idx="0">
                  <c:v>Hommes</c:v>
                </c:pt>
                <c:pt idx="1">
                  <c:v>Femmes</c:v>
                </c:pt>
              </c:strCache>
            </c:strRef>
          </c:cat>
          <c:val>
            <c:numRef>
              <c:f>Feuil1!$B$2:$B$3</c:f>
              <c:numCache>
                <c:formatCode>General</c:formatCode>
                <c:ptCount val="2"/>
                <c:pt idx="0">
                  <c:v>30.1</c:v>
                </c:pt>
                <c:pt idx="1">
                  <c:v>69.900000000000006</c:v>
                </c:pt>
              </c:numCache>
            </c:numRef>
          </c:val>
        </c:ser>
        <c:firstSliceAng val="0"/>
      </c:pie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layout/>
    </c:title>
    <c:plotArea>
      <c:layout/>
      <c:pieChart>
        <c:varyColors val="1"/>
        <c:ser>
          <c:idx val="0"/>
          <c:order val="0"/>
          <c:tx>
            <c:strRef>
              <c:f>Feuil1!$B$1</c:f>
              <c:strCache>
                <c:ptCount val="1"/>
                <c:pt idx="0">
                  <c:v>Domicile</c:v>
                </c:pt>
              </c:strCache>
            </c:strRef>
          </c:tx>
          <c:dLbls>
            <c:txPr>
              <a:bodyPr/>
              <a:lstStyle/>
              <a:p>
                <a:pPr>
                  <a:defRPr sz="2000"/>
                </a:pPr>
                <a:endParaRPr lang="fr-FR"/>
              </a:p>
            </c:txPr>
            <c:showVal val="1"/>
            <c:showLeaderLines val="1"/>
          </c:dLbls>
          <c:cat>
            <c:strRef>
              <c:f>Feuil1!$A$2:$A$4</c:f>
              <c:strCache>
                <c:ptCount val="3"/>
                <c:pt idx="0">
                  <c:v>Roubaix</c:v>
                </c:pt>
                <c:pt idx="1">
                  <c:v>Métropole</c:v>
                </c:pt>
                <c:pt idx="2">
                  <c:v>Hors métropole</c:v>
                </c:pt>
              </c:strCache>
            </c:strRef>
          </c:cat>
          <c:val>
            <c:numRef>
              <c:f>Feuil1!$B$2:$B$4</c:f>
              <c:numCache>
                <c:formatCode>General</c:formatCode>
                <c:ptCount val="3"/>
                <c:pt idx="0">
                  <c:v>62</c:v>
                </c:pt>
                <c:pt idx="1">
                  <c:v>32.5</c:v>
                </c:pt>
                <c:pt idx="2">
                  <c:v>5.5</c:v>
                </c:pt>
              </c:numCache>
            </c:numRef>
          </c:val>
        </c:ser>
        <c:firstSliceAng val="0"/>
      </c:pieChart>
    </c:plotArea>
    <c:legend>
      <c:legendPos val="r"/>
      <c:layout>
        <c:manualLayout>
          <c:xMode val="edge"/>
          <c:yMode val="edge"/>
          <c:x val="0.59809523809523812"/>
          <c:y val="0.44887174817433534"/>
          <c:w val="0.40190476190477104"/>
          <c:h val="0.38320852750549367"/>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layout/>
    </c:title>
    <c:plotArea>
      <c:layout/>
      <c:pieChart>
        <c:varyColors val="1"/>
        <c:ser>
          <c:idx val="0"/>
          <c:order val="0"/>
          <c:tx>
            <c:strRef>
              <c:f>Feuil1!$B$1</c:f>
              <c:strCache>
                <c:ptCount val="1"/>
                <c:pt idx="0">
                  <c:v>CSP</c:v>
                </c:pt>
              </c:strCache>
            </c:strRef>
          </c:tx>
          <c:dLbls>
            <c:txPr>
              <a:bodyPr/>
              <a:lstStyle/>
              <a:p>
                <a:pPr>
                  <a:defRPr sz="2000">
                    <a:solidFill>
                      <a:schemeClr val="tx1"/>
                    </a:solidFill>
                  </a:defRPr>
                </a:pPr>
                <a:endParaRPr lang="fr-FR"/>
              </a:p>
            </c:txPr>
            <c:showVal val="1"/>
            <c:showLeaderLines val="1"/>
          </c:dLbls>
          <c:cat>
            <c:strRef>
              <c:f>Feuil1!$A$2:$A$4</c:f>
              <c:strCache>
                <c:ptCount val="3"/>
                <c:pt idx="0">
                  <c:v>Etudiants</c:v>
                </c:pt>
                <c:pt idx="1">
                  <c:v>Actifs</c:v>
                </c:pt>
                <c:pt idx="2">
                  <c:v>Non actifs</c:v>
                </c:pt>
              </c:strCache>
            </c:strRef>
          </c:cat>
          <c:val>
            <c:numRef>
              <c:f>Feuil1!$B$2:$B$4</c:f>
              <c:numCache>
                <c:formatCode>General</c:formatCode>
                <c:ptCount val="3"/>
                <c:pt idx="0">
                  <c:v>6.1</c:v>
                </c:pt>
                <c:pt idx="1">
                  <c:v>86.5</c:v>
                </c:pt>
                <c:pt idx="2">
                  <c:v>3.8</c:v>
                </c:pt>
              </c:numCache>
            </c:numRef>
          </c:val>
        </c:ser>
        <c:firstSliceAng val="0"/>
      </c:pieChart>
    </c:plotArea>
    <c:legend>
      <c:legendPos val="r"/>
      <c:layout>
        <c:manualLayout>
          <c:xMode val="edge"/>
          <c:yMode val="edge"/>
          <c:x val="0.60939096898601952"/>
          <c:y val="0.36952580927385009"/>
          <c:w val="0.39060903101398037"/>
          <c:h val="0.53628136482939637"/>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sz="2400" dirty="0"/>
              <a:t>Pour </a:t>
            </a:r>
            <a:r>
              <a:rPr lang="en-US" sz="2400" dirty="0" err="1"/>
              <a:t>vous</a:t>
            </a:r>
            <a:r>
              <a:rPr lang="en-US" sz="2400" dirty="0"/>
              <a:t>, le commerce au centre-</a:t>
            </a:r>
            <a:r>
              <a:rPr lang="en-US" sz="2400" dirty="0" err="1"/>
              <a:t>ville</a:t>
            </a:r>
            <a:r>
              <a:rPr lang="en-US" sz="2400" dirty="0"/>
              <a:t> de Roubaix, </a:t>
            </a:r>
            <a:r>
              <a:rPr lang="en-US" sz="2400" dirty="0" err="1"/>
              <a:t>c'est</a:t>
            </a:r>
            <a:r>
              <a:rPr lang="en-US" sz="2400" dirty="0"/>
              <a:t> </a:t>
            </a:r>
            <a:r>
              <a:rPr lang="en-US" sz="2400" dirty="0" err="1"/>
              <a:t>d'abord</a:t>
            </a:r>
            <a:r>
              <a:rPr lang="en-US" sz="2400" dirty="0"/>
              <a:t> </a:t>
            </a:r>
            <a:r>
              <a:rPr lang="en-US" sz="1200" dirty="0"/>
              <a:t>:</a:t>
            </a:r>
          </a:p>
        </c:rich>
      </c:tx>
      <c:layout/>
    </c:title>
    <c:view3D>
      <c:rotX val="30"/>
      <c:perspective val="30"/>
    </c:view3D>
    <c:plotArea>
      <c:layout>
        <c:manualLayout>
          <c:layoutTarget val="inner"/>
          <c:xMode val="edge"/>
          <c:yMode val="edge"/>
          <c:x val="2.5462962962962996E-2"/>
          <c:y val="0.25376984126984564"/>
          <c:w val="0.64273257509478265"/>
          <c:h val="0.70257936507936458"/>
        </c:manualLayout>
      </c:layout>
      <c:pie3DChart>
        <c:varyColors val="1"/>
        <c:ser>
          <c:idx val="0"/>
          <c:order val="0"/>
          <c:tx>
            <c:strRef>
              <c:f>Feuil1!$B$1</c:f>
              <c:strCache>
                <c:ptCount val="1"/>
                <c:pt idx="0">
                  <c:v>Pour vous, le commerce au centre-ville de Roubaix, c'est d'abord :</c:v>
                </c:pt>
              </c:strCache>
            </c:strRef>
          </c:tx>
          <c:dLbls>
            <c:dLbl>
              <c:idx val="0"/>
              <c:layout>
                <c:manualLayout>
                  <c:x val="-0.17227070574511519"/>
                  <c:y val="6.1251093613298342E-2"/>
                </c:manualLayout>
              </c:layout>
              <c:showVal val="1"/>
            </c:dLbl>
            <c:dLbl>
              <c:idx val="1"/>
              <c:layout>
                <c:manualLayout>
                  <c:x val="0.14437007874015717"/>
                  <c:y val="-0.23632764654418198"/>
                </c:manualLayout>
              </c:layout>
              <c:showVal val="1"/>
            </c:dLbl>
            <c:dLbl>
              <c:idx val="2"/>
              <c:layout>
                <c:manualLayout>
                  <c:x val="0.15279454651502097"/>
                  <c:y val="8.1048306461692962E-2"/>
                </c:manualLayout>
              </c:layout>
              <c:showVal val="1"/>
            </c:dLbl>
            <c:txPr>
              <a:bodyPr/>
              <a:lstStyle/>
              <a:p>
                <a:pPr>
                  <a:defRPr sz="2400">
                    <a:solidFill>
                      <a:schemeClr val="bg1"/>
                    </a:solidFill>
                  </a:defRPr>
                </a:pPr>
                <a:endParaRPr lang="fr-FR"/>
              </a:p>
            </c:txPr>
            <c:showVal val="1"/>
            <c:showLeaderLines val="1"/>
          </c:dLbls>
          <c:cat>
            <c:strRef>
              <c:f>Feuil1!$A$2:$A$4</c:f>
              <c:strCache>
                <c:ptCount val="3"/>
                <c:pt idx="0">
                  <c:v>Un commerce de proximité, pour la vie quotidienne</c:v>
                </c:pt>
                <c:pt idx="1">
                  <c:v>Un commerce de bonnes affaires</c:v>
                </c:pt>
                <c:pt idx="2">
                  <c:v>Un commerce différent, décalé, alternatif</c:v>
                </c:pt>
              </c:strCache>
            </c:strRef>
          </c:cat>
          <c:val>
            <c:numRef>
              <c:f>Feuil1!$B$2:$B$4</c:f>
              <c:numCache>
                <c:formatCode>0.00%</c:formatCode>
                <c:ptCount val="3"/>
                <c:pt idx="0">
                  <c:v>0.42300000000000032</c:v>
                </c:pt>
                <c:pt idx="1">
                  <c:v>0.33700000000000385</c:v>
                </c:pt>
                <c:pt idx="2">
                  <c:v>0.23900000000000021</c:v>
                </c:pt>
              </c:numCache>
            </c:numRef>
          </c:val>
        </c:ser>
      </c:pie3DChart>
    </c:plotArea>
    <c:legend>
      <c:legendPos val="r"/>
      <c:layout>
        <c:manualLayout>
          <c:xMode val="edge"/>
          <c:yMode val="edge"/>
          <c:x val="0.65635875376689112"/>
          <c:y val="0.31072260201862056"/>
          <c:w val="0.33438198697385174"/>
          <c:h val="0.50367579231204562"/>
        </c:manualLayout>
      </c:layout>
      <c:txPr>
        <a:bodyPr/>
        <a:lstStyle/>
        <a:p>
          <a:pPr>
            <a:defRPr sz="1600"/>
          </a:pPr>
          <a:endParaRPr lang="fr-FR"/>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2000"/>
            </a:pPr>
            <a:r>
              <a:rPr lang="en-US" sz="2000"/>
              <a:t>Pour quelles raisons ne fréquentez-vous pas le centre-ville de Roubaix ?</a:t>
            </a:r>
          </a:p>
        </c:rich>
      </c:tx>
      <c:layout/>
    </c:title>
    <c:plotArea>
      <c:layout/>
      <c:barChart>
        <c:barDir val="bar"/>
        <c:grouping val="clustered"/>
        <c:ser>
          <c:idx val="0"/>
          <c:order val="0"/>
          <c:tx>
            <c:strRef>
              <c:f>Feuil1!$B$1</c:f>
              <c:strCache>
                <c:ptCount val="1"/>
                <c:pt idx="0">
                  <c:v>Pour quelles raisons ne fréquentez-vous pas le centre-ville de Roubaix ?</c:v>
                </c:pt>
              </c:strCache>
            </c:strRef>
          </c:tx>
          <c:cat>
            <c:strRef>
              <c:f>Feuil1!$A$2:$A$7</c:f>
              <c:strCache>
                <c:ptCount val="6"/>
                <c:pt idx="0">
                  <c:v>Trop éloigné de mon domicile</c:v>
                </c:pt>
                <c:pt idx="1">
                  <c:v>J'ai pris d'autres habitudes ailleurs</c:v>
                </c:pt>
                <c:pt idx="2">
                  <c:v>J'y ressent un sentiment d'insécurité</c:v>
                </c:pt>
                <c:pt idx="3">
                  <c:v>Les commerces ne sont pas attractifs</c:v>
                </c:pt>
                <c:pt idx="4">
                  <c:v>J'ai des difficultés pour stationner</c:v>
                </c:pt>
                <c:pt idx="5">
                  <c:v>Autres raisons</c:v>
                </c:pt>
              </c:strCache>
            </c:strRef>
          </c:cat>
          <c:val>
            <c:numRef>
              <c:f>Feuil1!$B$2:$B$7</c:f>
              <c:numCache>
                <c:formatCode>0.00%</c:formatCode>
                <c:ptCount val="6"/>
                <c:pt idx="0">
                  <c:v>7.0999999999999994E-2</c:v>
                </c:pt>
                <c:pt idx="1">
                  <c:v>0.27100000000000002</c:v>
                </c:pt>
                <c:pt idx="2">
                  <c:v>0.35700000000000032</c:v>
                </c:pt>
                <c:pt idx="3" formatCode="0%">
                  <c:v>0.5</c:v>
                </c:pt>
                <c:pt idx="4">
                  <c:v>0.31400000000000311</c:v>
                </c:pt>
                <c:pt idx="5">
                  <c:v>0.14300000000000004</c:v>
                </c:pt>
              </c:numCache>
            </c:numRef>
          </c:val>
        </c:ser>
        <c:axId val="134315392"/>
        <c:axId val="134325376"/>
      </c:barChart>
      <c:catAx>
        <c:axId val="134315392"/>
        <c:scaling>
          <c:orientation val="minMax"/>
        </c:scaling>
        <c:axPos val="l"/>
        <c:tickLblPos val="nextTo"/>
        <c:txPr>
          <a:bodyPr/>
          <a:lstStyle/>
          <a:p>
            <a:pPr>
              <a:defRPr sz="2000"/>
            </a:pPr>
            <a:endParaRPr lang="fr-FR"/>
          </a:p>
        </c:txPr>
        <c:crossAx val="134325376"/>
        <c:crosses val="autoZero"/>
        <c:auto val="1"/>
        <c:lblAlgn val="ctr"/>
        <c:lblOffset val="100"/>
      </c:catAx>
      <c:valAx>
        <c:axId val="134325376"/>
        <c:scaling>
          <c:orientation val="minMax"/>
        </c:scaling>
        <c:axPos val="b"/>
        <c:majorGridlines/>
        <c:numFmt formatCode="0.00%" sourceLinked="1"/>
        <c:tickLblPos val="nextTo"/>
        <c:crossAx val="13431539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C1578-AE54-4AE2-96BA-71913E58D0C2}" type="datetimeFigureOut">
              <a:rPr lang="fr-FR" smtClean="0"/>
              <a:pPr/>
              <a:t>24/11/2018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2FC10-9163-4CB3-9FA8-D65598C96EB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FR" sz="1200" kern="1200" dirty="0" smtClean="0">
                <a:solidFill>
                  <a:schemeClr val="tx1"/>
                </a:solidFill>
                <a:latin typeface="+mn-lt"/>
                <a:ea typeface="+mn-ea"/>
                <a:cs typeface="+mn-cs"/>
              </a:rPr>
              <a:t>Le commerce de centre-ville connait une profonde mutation. La dynamisation du commerce de centre-ville est devenue un enjeu national. Au-delà de son impact économique, le développement du commerce en ligne a profondément bouleversé les attentes des consommateurs y compris au centre-ville. </a:t>
            </a:r>
          </a:p>
          <a:p>
            <a:r>
              <a:rPr lang="fr-FR" sz="1200" kern="1200" dirty="0" smtClean="0">
                <a:solidFill>
                  <a:schemeClr val="tx1"/>
                </a:solidFill>
                <a:latin typeface="+mn-lt"/>
                <a:ea typeface="+mn-ea"/>
                <a:cs typeface="+mn-cs"/>
              </a:rPr>
              <a:t>Ces changements d’habitudes de consommation obligent le commerce physique à des transformations importantes. Dans un contexte économique toujours difficile, les évolutions rapides des modes de consommation ne sont pas sans conséquences pour de nombreux commerces des cœurs de ville.</a:t>
            </a:r>
          </a:p>
          <a:p>
            <a:r>
              <a:rPr lang="fr-FR" sz="1200" kern="1200" dirty="0" smtClean="0">
                <a:solidFill>
                  <a:schemeClr val="tx1"/>
                </a:solidFill>
                <a:latin typeface="+mn-lt"/>
                <a:ea typeface="+mn-ea"/>
                <a:cs typeface="+mn-cs"/>
              </a:rPr>
              <a:t>Une prise de conscience générale de l’urgence de la situation a conduit à la mise en place de nouvelles initiatives au niveau national (plan action cœur de ville, propositions de loi, nombreux colloques et mobilisation des acteurs….)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CBF2FC10-9163-4CB3-9FA8-D65598C96EB4}"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A Roubaix, la municipalité s’appuie sur l’association </a:t>
            </a:r>
            <a:r>
              <a:rPr lang="fr-FR" sz="1200" b="1" kern="1200" dirty="0" smtClean="0">
                <a:solidFill>
                  <a:schemeClr val="tx1"/>
                </a:solidFill>
                <a:latin typeface="+mn-lt"/>
                <a:ea typeface="+mn-ea"/>
                <a:cs typeface="+mn-cs"/>
              </a:rPr>
              <a:t>R</a:t>
            </a:r>
            <a:r>
              <a:rPr lang="fr-FR" sz="1200" kern="1200" dirty="0" smtClean="0">
                <a:solidFill>
                  <a:schemeClr val="tx1"/>
                </a:solidFill>
                <a:latin typeface="+mn-lt"/>
                <a:ea typeface="+mn-ea"/>
                <a:cs typeface="+mn-cs"/>
              </a:rPr>
              <a:t>oubaix</a:t>
            </a:r>
            <a:r>
              <a:rPr lang="fr-FR" sz="1200" b="1" kern="1200" dirty="0" smtClean="0">
                <a:solidFill>
                  <a:schemeClr val="tx1"/>
                </a:solidFill>
                <a:latin typeface="+mn-lt"/>
                <a:ea typeface="+mn-ea"/>
                <a:cs typeface="+mn-cs"/>
              </a:rPr>
              <a:t> C</a:t>
            </a:r>
            <a:r>
              <a:rPr lang="fr-FR" sz="1200" kern="1200" dirty="0" smtClean="0">
                <a:solidFill>
                  <a:schemeClr val="tx1"/>
                </a:solidFill>
                <a:latin typeface="+mn-lt"/>
                <a:ea typeface="+mn-ea"/>
                <a:cs typeface="+mn-cs"/>
              </a:rPr>
              <a:t>ôté </a:t>
            </a:r>
            <a:r>
              <a:rPr lang="fr-FR" sz="1200" b="1" kern="1200" dirty="0" smtClean="0">
                <a:solidFill>
                  <a:schemeClr val="tx1"/>
                </a:solidFill>
                <a:latin typeface="+mn-lt"/>
                <a:ea typeface="+mn-ea"/>
                <a:cs typeface="+mn-cs"/>
              </a:rPr>
              <a:t>C</a:t>
            </a:r>
            <a:r>
              <a:rPr lang="fr-FR" sz="1200" kern="1200" dirty="0" smtClean="0">
                <a:solidFill>
                  <a:schemeClr val="tx1"/>
                </a:solidFill>
                <a:latin typeface="+mn-lt"/>
                <a:ea typeface="+mn-ea"/>
                <a:cs typeface="+mn-cs"/>
              </a:rPr>
              <a:t>ommerce (</a:t>
            </a:r>
            <a:r>
              <a:rPr lang="fr-FR" sz="1200" b="1" kern="1200" dirty="0" smtClean="0">
                <a:solidFill>
                  <a:schemeClr val="tx1"/>
                </a:solidFill>
                <a:latin typeface="+mn-lt"/>
                <a:ea typeface="+mn-ea"/>
                <a:cs typeface="+mn-cs"/>
              </a:rPr>
              <a:t>RCC</a:t>
            </a:r>
            <a:r>
              <a:rPr lang="fr-FR" sz="1200" kern="1200" dirty="0" smtClean="0">
                <a:solidFill>
                  <a:schemeClr val="tx1"/>
                </a:solidFill>
                <a:latin typeface="+mn-lt"/>
                <a:ea typeface="+mn-ea"/>
                <a:cs typeface="+mn-cs"/>
              </a:rPr>
              <a:t>) regroupant des élus municipaux, des représentants de la CCI, des commerçants indépendants et des grandes enseignes de la ville pour valoriser et structurer l’offre commerciale roubaisienne.</a:t>
            </a:r>
          </a:p>
          <a:p>
            <a:r>
              <a:rPr lang="fr-FR" sz="1200" kern="1200" dirty="0" smtClean="0">
                <a:solidFill>
                  <a:schemeClr val="tx1"/>
                </a:solidFill>
                <a:latin typeface="+mn-lt"/>
                <a:ea typeface="+mn-ea"/>
                <a:cs typeface="+mn-cs"/>
              </a:rPr>
              <a:t>Consciente des enjeux que représente l’activité commerçante au centre-ville, la Ville de Roubaix a décidé d’intégrer à</a:t>
            </a:r>
            <a:r>
              <a:rPr lang="fr-FR" sz="1200" b="1" kern="1200" dirty="0" smtClean="0">
                <a:solidFill>
                  <a:schemeClr val="tx1"/>
                </a:solidFill>
                <a:latin typeface="+mn-lt"/>
                <a:ea typeface="+mn-ea"/>
                <a:cs typeface="+mn-cs"/>
              </a:rPr>
              <a:t> RCC</a:t>
            </a:r>
            <a:r>
              <a:rPr lang="fr-FR" sz="1200" kern="1200" dirty="0" smtClean="0">
                <a:solidFill>
                  <a:schemeClr val="tx1"/>
                </a:solidFill>
                <a:latin typeface="+mn-lt"/>
                <a:ea typeface="+mn-ea"/>
                <a:cs typeface="+mn-cs"/>
              </a:rPr>
              <a:t>, un poste de Manager de centre-ville afin d’accompagner les commerçants en place face aux difficultés actuelles. Le Manager de centre-ville a pour mission de coordonner et d’impulser de nouvelles animations commerciales et de concourir à la valorisation de l’image de la ville en contribuant à son dynamisme</a:t>
            </a:r>
          </a:p>
          <a:p>
            <a:r>
              <a:rPr lang="fr-FR" sz="1200" kern="1200" dirty="0" smtClean="0">
                <a:solidFill>
                  <a:schemeClr val="tx1"/>
                </a:solidFill>
                <a:latin typeface="+mn-lt"/>
                <a:ea typeface="+mn-ea"/>
                <a:cs typeface="+mn-cs"/>
              </a:rPr>
              <a:t>Le Manager de centre-ville, recruté le 01 juin 2018, a également pour tache d’accompagner la diversification et l’extension de l’offre commerciale roubaisienne.  </a:t>
            </a:r>
          </a:p>
          <a:p>
            <a:r>
              <a:rPr lang="fr-FR" sz="1200" kern="1200" dirty="0" smtClean="0">
                <a:solidFill>
                  <a:schemeClr val="tx1"/>
                </a:solidFill>
                <a:latin typeface="+mn-lt"/>
                <a:ea typeface="+mn-ea"/>
                <a:cs typeface="+mn-cs"/>
              </a:rPr>
              <a:t>Afin de bien définir les objectifs et de proposer des actions correspondant à la situation du commerce au centre-ville de Roubaix et aux attentes de la clientèle, une étude préalable au plan d’actions a été menée du 01 juin au 30 août 2018.</a:t>
            </a:r>
          </a:p>
          <a:p>
            <a:r>
              <a:rPr lang="fr-FR" sz="1200" kern="1200" dirty="0" smtClean="0">
                <a:solidFill>
                  <a:schemeClr val="tx1"/>
                </a:solidFill>
                <a:latin typeface="+mn-lt"/>
                <a:ea typeface="+mn-ea"/>
                <a:cs typeface="+mn-cs"/>
              </a:rPr>
              <a:t>Il ne s’agit pas d’une nouvelle étude sur le commerce de centre-ville à Roubaix, de nombreuses réflexions ont déjà été menées et des outils de suivi de l’activité existent. Cette recherche constitue un simple appui supplémentaire à la réflexion engagée. Elle permet d’identifier des éléments communs à l’ensemble des acteurs interrogés en termes de priorité d’actions. </a:t>
            </a:r>
          </a:p>
          <a:p>
            <a:r>
              <a:rPr lang="fr-FR" sz="1200" kern="1200" dirty="0" smtClean="0">
                <a:solidFill>
                  <a:schemeClr val="tx1"/>
                </a:solidFill>
                <a:latin typeface="+mn-lt"/>
                <a:ea typeface="+mn-ea"/>
                <a:cs typeface="+mn-cs"/>
              </a:rPr>
              <a:t>Les actions proposées feront l’objet d’une présentation aux élus de la Ville de Roubaix pour validation courant septembre 2018. </a:t>
            </a:r>
          </a:p>
          <a:p>
            <a:endParaRPr lang="fr-FR" dirty="0"/>
          </a:p>
        </p:txBody>
      </p:sp>
      <p:sp>
        <p:nvSpPr>
          <p:cNvPr id="4" name="Espace réservé du numéro de diapositive 3"/>
          <p:cNvSpPr>
            <a:spLocks noGrp="1"/>
          </p:cNvSpPr>
          <p:nvPr>
            <p:ph type="sldNum" sz="quarter" idx="10"/>
          </p:nvPr>
        </p:nvSpPr>
        <p:spPr/>
        <p:txBody>
          <a:bodyPr/>
          <a:lstStyle/>
          <a:p>
            <a:fld id="{CBF2FC10-9163-4CB3-9FA8-D65598C96EB4}"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Le périmètre d’actions s’étend sur la colonne vertébrale du cœur de ville, du centre </a:t>
            </a:r>
            <a:r>
              <a:rPr lang="fr-FR" sz="1200" kern="1200" dirty="0" err="1" smtClean="0">
                <a:solidFill>
                  <a:schemeClr val="tx1"/>
                </a:solidFill>
                <a:latin typeface="+mn-lt"/>
                <a:ea typeface="+mn-ea"/>
                <a:cs typeface="+mn-cs"/>
              </a:rPr>
              <a:t>Outlet</a:t>
            </a:r>
            <a:r>
              <a:rPr lang="fr-FR" sz="1200" kern="1200" dirty="0" smtClean="0">
                <a:solidFill>
                  <a:schemeClr val="tx1"/>
                </a:solidFill>
                <a:latin typeface="+mn-lt"/>
                <a:ea typeface="+mn-ea"/>
                <a:cs typeface="+mn-cs"/>
              </a:rPr>
              <a:t> Mac Arthur Glen à la Place de la Gare.</a:t>
            </a:r>
          </a:p>
          <a:p>
            <a:r>
              <a:rPr lang="fr-FR" sz="1200" kern="1200" dirty="0" smtClean="0">
                <a:solidFill>
                  <a:schemeClr val="tx1"/>
                </a:solidFill>
                <a:latin typeface="+mn-lt"/>
                <a:ea typeface="+mn-ea"/>
                <a:cs typeface="+mn-cs"/>
              </a:rPr>
              <a:t>Il intègre 4 pôles d’attractivité commerçants distincts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 Mac Arthur Glen - Secteur </a:t>
            </a:r>
            <a:r>
              <a:rPr lang="fr-FR" sz="1200" kern="1200" dirty="0" err="1" smtClean="0">
                <a:solidFill>
                  <a:schemeClr val="tx1"/>
                </a:solidFill>
                <a:latin typeface="+mn-lt"/>
                <a:ea typeface="+mn-ea"/>
                <a:cs typeface="+mn-cs"/>
              </a:rPr>
              <a:t>Grand’rue</a:t>
            </a:r>
            <a:r>
              <a:rPr lang="fr-FR" sz="1200" kern="1200" dirty="0" smtClean="0">
                <a:solidFill>
                  <a:schemeClr val="tx1"/>
                </a:solidFill>
                <a:latin typeface="+mn-lt"/>
                <a:ea typeface="+mn-ea"/>
                <a:cs typeface="+mn-cs"/>
              </a:rPr>
              <a:t>, centre commercial,</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Cœur de Ville - L’Avenue Jean Lebas	L’axe créatif, le chemin de la Piscine -  La Place de la Gare</a:t>
            </a:r>
          </a:p>
          <a:p>
            <a:r>
              <a:rPr lang="fr-F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BF2FC10-9163-4CB3-9FA8-D65598C96EB4}"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sz="1200" kern="1200" dirty="0" smtClean="0">
                <a:solidFill>
                  <a:schemeClr val="tx1"/>
                </a:solidFill>
                <a:latin typeface="+mn-lt"/>
                <a:ea typeface="+mn-ea"/>
                <a:cs typeface="+mn-cs"/>
              </a:rPr>
              <a:t> page 12 . Un regard extérieur posé sur le centre-ville, en découverte, permet de mettre en lumière des atouts ou des faiblesses non-évoqués par les différents type d’interlocuteurs.</a:t>
            </a:r>
          </a:p>
          <a:p>
            <a:r>
              <a:rPr lang="fr-FR" sz="1200" kern="1200" dirty="0" smtClean="0">
                <a:solidFill>
                  <a:schemeClr val="tx1"/>
                </a:solidFill>
                <a:latin typeface="+mn-lt"/>
                <a:ea typeface="+mn-ea"/>
                <a:cs typeface="+mn-cs"/>
              </a:rPr>
              <a:t>Les recherches dans d’autres villes et les échangent d’expériences apportent des idées d’action, de communication, de promotion, de service à la clientèle parfois méconnues par les personnes interrogées.</a:t>
            </a:r>
          </a:p>
          <a:p>
            <a:r>
              <a:rPr lang="fr-FR" sz="1200" kern="1200" dirty="0" smtClean="0">
                <a:solidFill>
                  <a:schemeClr val="tx1"/>
                </a:solidFill>
                <a:latin typeface="+mn-lt"/>
                <a:ea typeface="+mn-ea"/>
                <a:cs typeface="+mn-cs"/>
              </a:rPr>
              <a:t>De la même façon, certaines menaces peuvent ne pas avoir été évoquées par les consommateurs ou les commerçants..</a:t>
            </a:r>
          </a:p>
          <a:p>
            <a:r>
              <a:rPr lang="fr-FR" sz="1200" kern="1200" dirty="0" smtClean="0">
                <a:solidFill>
                  <a:schemeClr val="tx1"/>
                </a:solidFill>
                <a:latin typeface="+mn-lt"/>
                <a:ea typeface="+mn-ea"/>
                <a:cs typeface="+mn-cs"/>
              </a:rPr>
              <a:t>Cette analyse permet de hiérarchiser les priorités d’action, d’en regrouper certaines et de déterminer les axes prioritaires à mettre en place dans le cadre de la stratégie à mener.</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LES PRINCIPAUX ATOUTS IDENTIFIES</a:t>
            </a:r>
          </a:p>
          <a:p>
            <a:r>
              <a:rPr lang="fr-FR" sz="1200" u="sng" kern="1200" dirty="0" smtClean="0">
                <a:solidFill>
                  <a:schemeClr val="tx1"/>
                </a:solidFill>
                <a:latin typeface="+mn-lt"/>
                <a:ea typeface="+mn-ea"/>
                <a:cs typeface="+mn-cs"/>
              </a:rPr>
              <a:t>Atout N°1 : le mix Patrimoine / Culture / Evénements</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Souffrant parfois d’une image dégradée, la découverte de Roubaix surprend par la qualité de préservation et de valorisation de son patrimoine, par la richesse de sa vie culturelle et par l’ampleur et la qualité des événements programmés.</a:t>
            </a:r>
          </a:p>
          <a:p>
            <a:r>
              <a:rPr lang="fr-FR" sz="1200" kern="1200" dirty="0" smtClean="0">
                <a:solidFill>
                  <a:schemeClr val="tx1"/>
                </a:solidFill>
                <a:latin typeface="+mn-lt"/>
                <a:ea typeface="+mn-ea"/>
                <a:cs typeface="+mn-cs"/>
              </a:rPr>
              <a:t>En cela, la priorité donnée en terme d’atout au mix Patrimoine / Culture / Evénements est partagé par la majorité des interlocuteurs. Cet atout N°1 du centre-ville de Roubaix favorise le développement touristique comme le développement commercial.</a:t>
            </a:r>
          </a:p>
          <a:p>
            <a:r>
              <a:rPr lang="fr-FR" sz="1200" kern="1200" dirty="0" smtClean="0">
                <a:solidFill>
                  <a:schemeClr val="tx1"/>
                </a:solidFill>
                <a:latin typeface="+mn-lt"/>
                <a:ea typeface="+mn-ea"/>
                <a:cs typeface="+mn-cs"/>
              </a:rPr>
              <a:t>Positionné sur des points forts et spécifiques comme le détournement de lieux, le Ville de Roubaix s’est forgé une histoire autour d’un patrimoine industriel et multiculturel. Ce cadre unique permet d’offrir une expérience au centre-ville différente de celle des villes environnantes.</a:t>
            </a:r>
          </a:p>
          <a:p>
            <a:r>
              <a:rPr lang="fr-FR" sz="1200" kern="1200" dirty="0" smtClean="0">
                <a:solidFill>
                  <a:schemeClr val="tx1"/>
                </a:solidFill>
                <a:latin typeface="+mn-lt"/>
                <a:ea typeface="+mn-ea"/>
                <a:cs typeface="+mn-cs"/>
              </a:rPr>
              <a:t>Le patrimoine du cœur de ville de Roubaix est un puissant vecteur d’attractivité, de flux et de commercialité à développer. Sa valeur est reconnue par le label ville d’art et d’histoire obtenu en 2001. </a:t>
            </a:r>
          </a:p>
          <a:p>
            <a:r>
              <a:rPr lang="fr-FR" sz="1200" kern="1200" dirty="0" smtClean="0">
                <a:solidFill>
                  <a:schemeClr val="tx1"/>
                </a:solidFill>
                <a:latin typeface="+mn-lt"/>
                <a:ea typeface="+mn-ea"/>
                <a:cs typeface="+mn-cs"/>
              </a:rPr>
              <a:t>Cet atout marque l’identité du centre-ville, par son caractère exceptionnel et unique. De l’avis de l’ensemble des personnes interrogées, il faut poursuivre les efforts d’intégration du commerce dans les actions de communication, de promotion ainsi que dans les grands événements organisés au cœur de ville.</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u="sng" kern="1200" dirty="0" smtClean="0">
                <a:solidFill>
                  <a:schemeClr val="tx1"/>
                </a:solidFill>
                <a:latin typeface="+mn-lt"/>
                <a:ea typeface="+mn-ea"/>
                <a:cs typeface="+mn-cs"/>
              </a:rPr>
              <a:t>Atout N°2 : l’identité commerçante de Roubaix</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Sans être exprimé très concrètement car difficile à définir, ce qui frappe lors des rencontres avec les acteurs c’est le sentiment d’appartenance à Roubaix. </a:t>
            </a:r>
          </a:p>
          <a:p>
            <a:r>
              <a:rPr lang="fr-FR" sz="1200" kern="1200" dirty="0" smtClean="0">
                <a:solidFill>
                  <a:schemeClr val="tx1"/>
                </a:solidFill>
                <a:latin typeface="+mn-lt"/>
                <a:ea typeface="+mn-ea"/>
                <a:cs typeface="+mn-cs"/>
              </a:rPr>
              <a:t>Nombreux sont les commerçants qui, au-delà des difficultés, expriment leur fierté d’exercer à Roubaix et leur volonté d’y rester ancré pour y développer leur activité.</a:t>
            </a:r>
          </a:p>
          <a:p>
            <a:r>
              <a:rPr lang="fr-FR" sz="1200" kern="1200" dirty="0" smtClean="0">
                <a:solidFill>
                  <a:schemeClr val="tx1"/>
                </a:solidFill>
                <a:latin typeface="+mn-lt"/>
                <a:ea typeface="+mn-ea"/>
                <a:cs typeface="+mn-cs"/>
              </a:rPr>
              <a:t>La tradition commerçante fait partie intégrante de l’identité roubaisienne.  </a:t>
            </a:r>
          </a:p>
          <a:p>
            <a:r>
              <a:rPr lang="fr-FR" sz="1200" kern="1200" dirty="0" smtClean="0">
                <a:solidFill>
                  <a:schemeClr val="tx1"/>
                </a:solidFill>
                <a:latin typeface="+mn-lt"/>
                <a:ea typeface="+mn-ea"/>
                <a:cs typeface="+mn-cs"/>
              </a:rPr>
              <a:t>Le passé commerçant de la Ville de Roubaix est impressionnant et mériterait d’être rappelé plus souvent car c’est ici que sont nés de nombreux concepts de distribution. Sans remonter jusqu’aux seigneurs Jean et Pierre de Roubaix qui établirent des liens de commerce avec le reste du monde, Roubaix a, dans son histoire récente vu se développer le commerce moderne.</a:t>
            </a:r>
          </a:p>
          <a:p>
            <a:r>
              <a:rPr lang="fr-FR" sz="1200" kern="1200" dirty="0" smtClean="0">
                <a:solidFill>
                  <a:schemeClr val="tx1"/>
                </a:solidFill>
                <a:latin typeface="+mn-lt"/>
                <a:ea typeface="+mn-ea"/>
                <a:cs typeface="+mn-cs"/>
              </a:rPr>
              <a:t>La Vente Par Correspondance dès 1922 avec la Redoute, l’avènement de la grande distribution avec la naissance du groupe Auchan dans le quartier de « hauts champs », le premier centre « </a:t>
            </a:r>
            <a:r>
              <a:rPr lang="fr-FR" sz="1200" kern="1200" dirty="0" err="1" smtClean="0">
                <a:solidFill>
                  <a:schemeClr val="tx1"/>
                </a:solidFill>
                <a:latin typeface="+mn-lt"/>
                <a:ea typeface="+mn-ea"/>
                <a:cs typeface="+mn-cs"/>
              </a:rPr>
              <a:t>outlet</a:t>
            </a:r>
            <a:r>
              <a:rPr lang="fr-FR" sz="1200" kern="1200" dirty="0" smtClean="0">
                <a:solidFill>
                  <a:schemeClr val="tx1"/>
                </a:solidFill>
                <a:latin typeface="+mn-lt"/>
                <a:ea typeface="+mn-ea"/>
                <a:cs typeface="+mn-cs"/>
              </a:rPr>
              <a:t> » de France ouvert en 1984 rejoint en 1999 par  Mac Arthur Glen, sont autant de pratiques commerciales qui sont nées et qui se sont développées à Roubaix.</a:t>
            </a:r>
          </a:p>
          <a:p>
            <a:r>
              <a:rPr lang="fr-FR" sz="1200" kern="1200" dirty="0" smtClean="0">
                <a:solidFill>
                  <a:schemeClr val="tx1"/>
                </a:solidFill>
                <a:latin typeface="+mn-lt"/>
                <a:ea typeface="+mn-ea"/>
                <a:cs typeface="+mn-cs"/>
              </a:rPr>
              <a:t>Aujourd’hui encore, avec des sites expérimentaux tels que celui de </a:t>
            </a:r>
            <a:r>
              <a:rPr lang="fr-FR" sz="1200" kern="1200" dirty="0" err="1" smtClean="0">
                <a:solidFill>
                  <a:schemeClr val="tx1"/>
                </a:solidFill>
                <a:latin typeface="+mn-lt"/>
                <a:ea typeface="+mn-ea"/>
                <a:cs typeface="+mn-cs"/>
              </a:rPr>
              <a:t>Blanchemaille</a:t>
            </a:r>
            <a:r>
              <a:rPr lang="fr-FR" sz="1200" kern="1200" dirty="0" smtClean="0">
                <a:solidFill>
                  <a:schemeClr val="tx1"/>
                </a:solidFill>
                <a:latin typeface="+mn-lt"/>
                <a:ea typeface="+mn-ea"/>
                <a:cs typeface="+mn-cs"/>
              </a:rPr>
              <a:t>, Roubaix innove dans le domaine du commerce et des nouvelles technologies.</a:t>
            </a:r>
          </a:p>
          <a:p>
            <a:r>
              <a:rPr lang="fr-FR" sz="1200" kern="1200" dirty="0" smtClean="0">
                <a:solidFill>
                  <a:schemeClr val="tx1"/>
                </a:solidFill>
                <a:latin typeface="+mn-lt"/>
                <a:ea typeface="+mn-ea"/>
                <a:cs typeface="+mn-cs"/>
              </a:rPr>
              <a:t>Cette identité forte a laquelle le commerce est associé est un atout essentiel pour la ville des bonnes affaires, en cette période de mutation des métiers du commerce. </a:t>
            </a:r>
          </a:p>
          <a:p>
            <a:r>
              <a:rPr lang="fr-FR" sz="1200" kern="1200" dirty="0" smtClean="0">
                <a:solidFill>
                  <a:schemeClr val="tx1"/>
                </a:solidFill>
                <a:latin typeface="+mn-lt"/>
                <a:ea typeface="+mn-ea"/>
                <a:cs typeface="+mn-cs"/>
              </a:rPr>
              <a:t>Il faut s’appuyer sur cette identité pour continuer à inventer et positionner Roubaix en terrain d’expérimentation pour de nouvelles façons de commercer.</a:t>
            </a:r>
          </a:p>
          <a:p>
            <a:r>
              <a:rPr lang="fr-FR" sz="1200" u="sng" kern="1200" dirty="0" smtClean="0">
                <a:solidFill>
                  <a:schemeClr val="tx1"/>
                </a:solidFill>
                <a:latin typeface="+mn-lt"/>
                <a:ea typeface="+mn-ea"/>
                <a:cs typeface="+mn-cs"/>
              </a:rPr>
              <a:t>Atout N°3 : les atouts stratégiques</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Roubaix bénéficie d’atouts stratégiques importants auxquels les enseignes, les porteurs de projets sont sensibles. Ces atouts devront être mis en avant dans les communications, les outils, les actions en direction  des investisseurs.</a:t>
            </a:r>
          </a:p>
          <a:p>
            <a:r>
              <a:rPr lang="fr-FR" sz="1200" kern="1200" dirty="0" smtClean="0">
                <a:solidFill>
                  <a:schemeClr val="tx1"/>
                </a:solidFill>
                <a:latin typeface="+mn-lt"/>
                <a:ea typeface="+mn-ea"/>
                <a:cs typeface="+mn-cs"/>
              </a:rPr>
              <a:t>Une zone de chalandise privilégiée :</a:t>
            </a:r>
          </a:p>
          <a:p>
            <a:pPr lvl="0"/>
            <a:r>
              <a:rPr lang="fr-FR" sz="1200" kern="1200" dirty="0" smtClean="0">
                <a:solidFill>
                  <a:schemeClr val="tx1"/>
                </a:solidFill>
                <a:latin typeface="+mn-lt"/>
                <a:ea typeface="+mn-ea"/>
                <a:cs typeface="+mn-cs"/>
              </a:rPr>
              <a:t>Ville de 100 000 habitants, Roubaix est au cœur d’un potentiel urbain de 220 000 habitants, le </a:t>
            </a:r>
            <a:r>
              <a:rPr lang="fr-FR" sz="1200" kern="1200" dirty="0" err="1" smtClean="0">
                <a:solidFill>
                  <a:schemeClr val="tx1"/>
                </a:solidFill>
                <a:latin typeface="+mn-lt"/>
                <a:ea typeface="+mn-ea"/>
                <a:cs typeface="+mn-cs"/>
              </a:rPr>
              <a:t>roubaisis</a:t>
            </a:r>
            <a:r>
              <a:rPr lang="fr-FR" sz="1200" kern="1200" dirty="0" smtClean="0">
                <a:solidFill>
                  <a:schemeClr val="tx1"/>
                </a:solidFill>
                <a:latin typeface="+mn-lt"/>
                <a:ea typeface="+mn-ea"/>
                <a:cs typeface="+mn-cs"/>
              </a:rPr>
              <a:t>.   </a:t>
            </a:r>
          </a:p>
          <a:p>
            <a:pPr lvl="0"/>
            <a:r>
              <a:rPr lang="fr-FR" sz="1200" kern="1200" dirty="0" smtClean="0">
                <a:solidFill>
                  <a:schemeClr val="tx1"/>
                </a:solidFill>
                <a:latin typeface="+mn-lt"/>
                <a:ea typeface="+mn-ea"/>
                <a:cs typeface="+mn-cs"/>
              </a:rPr>
              <a:t>40 000 salariés intra-muros.</a:t>
            </a:r>
          </a:p>
          <a:p>
            <a:pPr lvl="0"/>
            <a:r>
              <a:rPr lang="fr-FR" sz="1200" kern="1200" dirty="0" smtClean="0">
                <a:solidFill>
                  <a:schemeClr val="tx1"/>
                </a:solidFill>
                <a:latin typeface="+mn-lt"/>
                <a:ea typeface="+mn-ea"/>
                <a:cs typeface="+mn-cs"/>
              </a:rPr>
              <a:t>10 000 étudiants intra-muros.</a:t>
            </a:r>
          </a:p>
          <a:p>
            <a:pPr lvl="0"/>
            <a:r>
              <a:rPr lang="fr-FR" sz="1200" kern="1200" dirty="0" smtClean="0">
                <a:solidFill>
                  <a:schemeClr val="tx1"/>
                </a:solidFill>
                <a:latin typeface="+mn-lt"/>
                <a:ea typeface="+mn-ea"/>
                <a:cs typeface="+mn-cs"/>
              </a:rPr>
              <a:t>Idéalement situé : à 9 minutes de la gare Lille Flandres. Bus, métro, tramway … Accès routier simple et rapide par voies rapides.</a:t>
            </a:r>
          </a:p>
          <a:p>
            <a:r>
              <a:rPr lang="fr-FR" sz="1200" kern="1200" dirty="0" smtClean="0">
                <a:solidFill>
                  <a:schemeClr val="tx1"/>
                </a:solidFill>
                <a:latin typeface="+mn-lt"/>
                <a:ea typeface="+mn-ea"/>
                <a:cs typeface="+mn-cs"/>
              </a:rPr>
              <a:t>Une ville active :</a:t>
            </a:r>
          </a:p>
          <a:p>
            <a:pPr lvl="0"/>
            <a:r>
              <a:rPr lang="fr-FR" sz="1200" kern="1200" dirty="0" smtClean="0">
                <a:solidFill>
                  <a:schemeClr val="tx1"/>
                </a:solidFill>
                <a:latin typeface="+mn-lt"/>
                <a:ea typeface="+mn-ea"/>
                <a:cs typeface="+mn-cs"/>
              </a:rPr>
              <a:t>Berceau du commerce moderne, la ville abrite de nombreuses grandes entreprises leaders :</a:t>
            </a:r>
          </a:p>
          <a:p>
            <a:endParaRPr lang="fr-FR" dirty="0"/>
          </a:p>
        </p:txBody>
      </p:sp>
      <p:sp>
        <p:nvSpPr>
          <p:cNvPr id="4" name="Espace réservé du numéro de diapositive 3"/>
          <p:cNvSpPr>
            <a:spLocks noGrp="1"/>
          </p:cNvSpPr>
          <p:nvPr>
            <p:ph type="sldNum" sz="quarter" idx="10"/>
          </p:nvPr>
        </p:nvSpPr>
        <p:spPr/>
        <p:txBody>
          <a:bodyPr/>
          <a:lstStyle/>
          <a:p>
            <a:fld id="{CBF2FC10-9163-4CB3-9FA8-D65598C96EB4}"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pPr algn="just">
              <a:lnSpc>
                <a:spcPct val="115000"/>
              </a:lnSpc>
              <a:spcAft>
                <a:spcPts val="1000"/>
              </a:spcAft>
            </a:pPr>
            <a:r>
              <a:rPr lang="fr-FR" sz="1400" dirty="0" smtClean="0">
                <a:latin typeface="Arial"/>
                <a:ea typeface="Calibri"/>
                <a:cs typeface="Times New Roman"/>
              </a:rPr>
              <a:t>LES PRINCIPALES OPPORTUNITES IDENTIFIEES</a:t>
            </a:r>
            <a:endParaRPr lang="fr-FR" sz="1200" dirty="0" smtClean="0">
              <a:latin typeface="+mn-lt"/>
              <a:ea typeface="Calibri"/>
              <a:cs typeface="Times New Roman"/>
            </a:endParaRPr>
          </a:p>
          <a:p>
            <a:pPr indent="449580">
              <a:lnSpc>
                <a:spcPct val="115000"/>
              </a:lnSpc>
              <a:spcAft>
                <a:spcPts val="1000"/>
              </a:spcAft>
            </a:pPr>
            <a:r>
              <a:rPr lang="fr-FR" sz="1200" u="sng" dirty="0" smtClean="0">
                <a:latin typeface="Arial"/>
                <a:ea typeface="Calibri"/>
                <a:cs typeface="Times New Roman"/>
              </a:rPr>
              <a:t>Opportunité N°1 : l’action des collectivités</a:t>
            </a:r>
            <a:endParaRPr lang="fr-FR" sz="1200" dirty="0" smtClean="0">
              <a:latin typeface="+mn-lt"/>
              <a:ea typeface="Calibri"/>
              <a:cs typeface="Times New Roman"/>
            </a:endParaRPr>
          </a:p>
          <a:p>
            <a:pPr marL="228600">
              <a:lnSpc>
                <a:spcPct val="115000"/>
              </a:lnSpc>
              <a:spcAft>
                <a:spcPts val="1000"/>
              </a:spcAft>
            </a:pPr>
            <a:r>
              <a:rPr lang="fr-FR" sz="1200" dirty="0" smtClean="0">
                <a:latin typeface="Arial"/>
                <a:ea typeface="Calibri"/>
                <a:cs typeface="Times New Roman"/>
              </a:rPr>
              <a:t>Les investissements publics menés sur le centre-ville constituent des opportunités pour le commerce de bénéficier d’une nouvelle dynamique.</a:t>
            </a:r>
            <a:endParaRPr lang="fr-FR" sz="1200" dirty="0" smtClean="0">
              <a:latin typeface="+mn-lt"/>
              <a:ea typeface="Calibri"/>
              <a:cs typeface="Times New Roman"/>
            </a:endParaRPr>
          </a:p>
          <a:p>
            <a:pPr marL="342900" lvl="0" indent="-342900" algn="just">
              <a:lnSpc>
                <a:spcPct val="115000"/>
              </a:lnSpc>
              <a:spcAft>
                <a:spcPts val="0"/>
              </a:spcAft>
              <a:buFont typeface="Arial"/>
              <a:buChar char="-"/>
            </a:pPr>
            <a:r>
              <a:rPr lang="fr-FR" sz="1200" b="1" dirty="0" smtClean="0">
                <a:latin typeface="Arial"/>
                <a:ea typeface="Times New Roman"/>
                <a:cs typeface="Times New Roman"/>
              </a:rPr>
              <a:t>La réouverture du Musée de la Piscine après extension</a:t>
            </a:r>
            <a:r>
              <a:rPr lang="fr-FR" sz="1200" dirty="0" smtClean="0">
                <a:latin typeface="Arial"/>
                <a:ea typeface="Times New Roman"/>
                <a:cs typeface="Times New Roman"/>
              </a:rPr>
              <a:t>, un rendez-vous attendu à ne pas manquer.</a:t>
            </a:r>
            <a:endParaRPr lang="fr-FR" sz="1200" dirty="0" smtClean="0">
              <a:latin typeface="+mn-lt"/>
              <a:ea typeface="Times New Roman"/>
              <a:cs typeface="Times New Roman"/>
            </a:endParaRPr>
          </a:p>
          <a:p>
            <a:pPr marL="457200" algn="just">
              <a:lnSpc>
                <a:spcPct val="115000"/>
              </a:lnSpc>
              <a:spcAft>
                <a:spcPts val="0"/>
              </a:spcAft>
            </a:pPr>
            <a:r>
              <a:rPr lang="fr-FR" sz="1200" dirty="0" smtClean="0">
                <a:latin typeface="Arial"/>
                <a:ea typeface="Calibri"/>
                <a:cs typeface="Times New Roman"/>
              </a:rPr>
              <a:t>Le Musée a fait la preuve de son rôle de « locomotive » pour le secteur Gare / Lebas et au-delà depuis son ouverture. Les commerçants en place entendent bien profiter d’un nouvel élan à l’occasion de sa réouverture en octobre prochain. Des actions d’accompagnement pour associer les commerçants à l’événement seront à programmer.</a:t>
            </a:r>
            <a:endParaRPr lang="fr-FR" sz="1200" dirty="0" smtClean="0">
              <a:latin typeface="+mn-lt"/>
              <a:ea typeface="Calibri"/>
              <a:cs typeface="Times New Roman"/>
            </a:endParaRPr>
          </a:p>
          <a:p>
            <a:pPr marL="457200" algn="just">
              <a:lnSpc>
                <a:spcPct val="115000"/>
              </a:lnSpc>
              <a:spcAft>
                <a:spcPts val="0"/>
              </a:spcAft>
            </a:pPr>
            <a:r>
              <a:rPr lang="fr-FR" sz="1200" dirty="0" smtClean="0">
                <a:latin typeface="Arial"/>
                <a:ea typeface="Calibri"/>
                <a:cs typeface="Times New Roman"/>
              </a:rPr>
              <a:t>La réouverture du Musée coïncidera avec la mise en place de démarches </a:t>
            </a:r>
            <a:r>
              <a:rPr lang="fr-FR" sz="1200" dirty="0" err="1" smtClean="0">
                <a:latin typeface="Arial"/>
                <a:ea typeface="Calibri"/>
                <a:cs typeface="Times New Roman"/>
              </a:rPr>
              <a:t>pro-actives</a:t>
            </a:r>
            <a:r>
              <a:rPr lang="fr-FR" sz="1200" dirty="0" smtClean="0">
                <a:latin typeface="Arial"/>
                <a:ea typeface="Calibri"/>
                <a:cs typeface="Times New Roman"/>
              </a:rPr>
              <a:t> en direction des investisseurs et des enseignes. L’inauguration doit s’intégrer dans le discours de présentation du centre-ville aux prospects ciblés sur la base de l’étude consommateurs.</a:t>
            </a:r>
            <a:endParaRPr lang="fr-FR" sz="1200" dirty="0" smtClean="0">
              <a:latin typeface="+mn-lt"/>
              <a:ea typeface="Calibri"/>
              <a:cs typeface="Times New Roman"/>
            </a:endParaRPr>
          </a:p>
          <a:p>
            <a:pPr marL="457200" algn="just">
              <a:lnSpc>
                <a:spcPct val="115000"/>
              </a:lnSpc>
              <a:spcAft>
                <a:spcPts val="0"/>
              </a:spcAft>
            </a:pPr>
            <a:r>
              <a:rPr lang="fr-FR" sz="1200" dirty="0" smtClean="0">
                <a:latin typeface="Arial"/>
                <a:ea typeface="Calibri"/>
                <a:cs typeface="Times New Roman"/>
              </a:rPr>
              <a:t> </a:t>
            </a:r>
            <a:endParaRPr lang="fr-FR" sz="1200" dirty="0" smtClean="0">
              <a:latin typeface="+mn-lt"/>
              <a:ea typeface="Calibri"/>
              <a:cs typeface="Times New Roman"/>
            </a:endParaRPr>
          </a:p>
          <a:p>
            <a:pPr marL="342900" lvl="0" indent="-342900" algn="just">
              <a:lnSpc>
                <a:spcPct val="115000"/>
              </a:lnSpc>
              <a:spcAft>
                <a:spcPts val="0"/>
              </a:spcAft>
              <a:buFont typeface="Arial"/>
              <a:buChar char="-"/>
            </a:pPr>
            <a:r>
              <a:rPr lang="fr-FR" sz="1200" b="1" dirty="0" smtClean="0">
                <a:latin typeface="Arial"/>
                <a:ea typeface="Times New Roman"/>
                <a:cs typeface="Times New Roman"/>
              </a:rPr>
              <a:t>La rénovation de l’église St Martin et les aménagements du contour st Martin / vieil abreuvoir</a:t>
            </a:r>
            <a:r>
              <a:rPr lang="fr-FR" sz="1200" dirty="0" smtClean="0">
                <a:latin typeface="Arial"/>
                <a:ea typeface="Times New Roman"/>
                <a:cs typeface="Times New Roman"/>
              </a:rPr>
              <a:t>, un booster d’activité pour le secteur Grand Place.</a:t>
            </a:r>
            <a:endParaRPr lang="fr-FR" sz="1200" dirty="0" smtClean="0">
              <a:latin typeface="+mn-lt"/>
              <a:ea typeface="Times New Roman"/>
              <a:cs typeface="Times New Roman"/>
            </a:endParaRPr>
          </a:p>
          <a:p>
            <a:pPr marL="457200" algn="just">
              <a:lnSpc>
                <a:spcPct val="115000"/>
              </a:lnSpc>
              <a:spcAft>
                <a:spcPts val="0"/>
              </a:spcAft>
            </a:pPr>
            <a:r>
              <a:rPr lang="fr-FR" sz="1200" dirty="0" smtClean="0">
                <a:latin typeface="Arial"/>
                <a:ea typeface="Calibri"/>
                <a:cs typeface="Times New Roman"/>
              </a:rPr>
              <a:t>Les travaux en cours sur l’église et programmés début 2019 pour le contour St Martin valoriseront zone actuellement froide pour l’activité commerciale hors CHR.</a:t>
            </a:r>
            <a:endParaRPr lang="fr-FR" sz="1200" dirty="0" smtClean="0">
              <a:latin typeface="+mn-lt"/>
              <a:ea typeface="Calibri"/>
              <a:cs typeface="Times New Roman"/>
            </a:endParaRPr>
          </a:p>
          <a:p>
            <a:pPr marL="457200" algn="just">
              <a:lnSpc>
                <a:spcPct val="115000"/>
              </a:lnSpc>
              <a:spcAft>
                <a:spcPts val="0"/>
              </a:spcAft>
            </a:pPr>
            <a:r>
              <a:rPr lang="fr-FR" sz="1200" dirty="0" smtClean="0">
                <a:latin typeface="Arial"/>
                <a:ea typeface="Calibri"/>
                <a:cs typeface="Times New Roman"/>
              </a:rPr>
              <a:t>Une présentation du projet y compris dans sa dimension immobilière devra être intégrée aux démarches de prospection prévues fin 2018. </a:t>
            </a:r>
            <a:endParaRPr lang="fr-FR" sz="1200" dirty="0" smtClean="0">
              <a:latin typeface="+mn-lt"/>
              <a:ea typeface="Calibri"/>
              <a:cs typeface="Times New Roman"/>
            </a:endParaRPr>
          </a:p>
          <a:p>
            <a:pPr marL="457200" algn="just">
              <a:lnSpc>
                <a:spcPct val="115000"/>
              </a:lnSpc>
              <a:spcAft>
                <a:spcPts val="0"/>
              </a:spcAft>
            </a:pPr>
            <a:r>
              <a:rPr lang="fr-FR" sz="1200" dirty="0" smtClean="0">
                <a:latin typeface="Arial"/>
                <a:ea typeface="Calibri"/>
                <a:cs typeface="Times New Roman"/>
              </a:rPr>
              <a:t> </a:t>
            </a:r>
            <a:endParaRPr lang="fr-FR" sz="1200" dirty="0" smtClean="0">
              <a:latin typeface="+mn-lt"/>
              <a:ea typeface="Calibri"/>
              <a:cs typeface="Times New Roman"/>
            </a:endParaRPr>
          </a:p>
          <a:p>
            <a:pPr marL="342900" lvl="0" indent="-342900" algn="just">
              <a:lnSpc>
                <a:spcPct val="115000"/>
              </a:lnSpc>
              <a:spcAft>
                <a:spcPts val="0"/>
              </a:spcAft>
              <a:buFont typeface="Arial"/>
              <a:buChar char="-"/>
            </a:pPr>
            <a:r>
              <a:rPr lang="fr-FR" sz="1200" b="1" dirty="0" smtClean="0">
                <a:latin typeface="Arial"/>
                <a:ea typeface="Times New Roman"/>
                <a:cs typeface="Times New Roman"/>
              </a:rPr>
              <a:t>Le programme d’aménagements urbains</a:t>
            </a:r>
            <a:endParaRPr lang="fr-FR" sz="1200" dirty="0" smtClean="0">
              <a:latin typeface="+mn-lt"/>
              <a:ea typeface="Times New Roman"/>
              <a:cs typeface="Times New Roman"/>
            </a:endParaRPr>
          </a:p>
          <a:p>
            <a:pPr marL="457200" algn="just">
              <a:lnSpc>
                <a:spcPct val="115000"/>
              </a:lnSpc>
              <a:spcAft>
                <a:spcPts val="0"/>
              </a:spcAft>
            </a:pPr>
            <a:r>
              <a:rPr lang="fr-FR" sz="1200" dirty="0" smtClean="0">
                <a:latin typeface="Arial"/>
                <a:ea typeface="Calibri"/>
                <a:cs typeface="Times New Roman"/>
              </a:rPr>
              <a:t>La restauration d’une activité urbaine globale conditionne le réamorçage de l’activité commerciale. Elle concerne autant l’immobilier que l’accessibilité ou le stationnement.</a:t>
            </a:r>
            <a:endParaRPr lang="fr-FR" sz="1200" dirty="0" smtClean="0">
              <a:latin typeface="+mn-lt"/>
              <a:ea typeface="Calibri"/>
              <a:cs typeface="Times New Roman"/>
            </a:endParaRPr>
          </a:p>
          <a:p>
            <a:pPr marL="457200" algn="just">
              <a:lnSpc>
                <a:spcPct val="115000"/>
              </a:lnSpc>
              <a:spcAft>
                <a:spcPts val="0"/>
              </a:spcAft>
            </a:pPr>
            <a:r>
              <a:rPr lang="fr-FR" sz="1200" dirty="0" smtClean="0">
                <a:latin typeface="Arial"/>
                <a:ea typeface="Calibri"/>
                <a:cs typeface="Times New Roman"/>
              </a:rPr>
              <a:t>Les arbitrages concernant les aménagements doivent associer les commerçants et prendre en compte les priorités de développement commercial.</a:t>
            </a:r>
            <a:endParaRPr lang="fr-FR" sz="1200" dirty="0" smtClean="0">
              <a:latin typeface="+mn-lt"/>
              <a:ea typeface="Calibri"/>
              <a:cs typeface="Times New Roman"/>
            </a:endParaRPr>
          </a:p>
          <a:p>
            <a:pPr marL="457200" algn="just">
              <a:lnSpc>
                <a:spcPct val="115000"/>
              </a:lnSpc>
              <a:spcAft>
                <a:spcPts val="0"/>
              </a:spcAft>
            </a:pPr>
            <a:r>
              <a:rPr lang="fr-FR" sz="1200" dirty="0" smtClean="0">
                <a:latin typeface="Arial"/>
                <a:ea typeface="Calibri"/>
                <a:cs typeface="Times New Roman"/>
              </a:rPr>
              <a:t>Progressivement pour chacun des projets d’aménagement, une communication impliquant les commerçants du centre-ville doit permettre de les y associer.</a:t>
            </a:r>
            <a:endParaRPr lang="fr-FR" sz="1200" dirty="0" smtClean="0">
              <a:latin typeface="+mn-lt"/>
              <a:ea typeface="Calibri"/>
              <a:cs typeface="Times New Roman"/>
            </a:endParaRPr>
          </a:p>
          <a:p>
            <a:pPr marL="457200" algn="just">
              <a:lnSpc>
                <a:spcPct val="115000"/>
              </a:lnSpc>
              <a:spcAft>
                <a:spcPts val="0"/>
              </a:spcAft>
            </a:pPr>
            <a:r>
              <a:rPr lang="fr-FR" sz="1200" dirty="0" smtClean="0">
                <a:latin typeface="Arial"/>
                <a:ea typeface="Calibri"/>
                <a:cs typeface="Times New Roman"/>
              </a:rPr>
              <a:t> </a:t>
            </a:r>
            <a:endParaRPr lang="fr-FR" sz="1200" dirty="0" smtClean="0">
              <a:latin typeface="+mn-lt"/>
              <a:ea typeface="Calibri"/>
              <a:cs typeface="Times New Roman"/>
            </a:endParaRPr>
          </a:p>
          <a:p>
            <a:pPr marL="342900" lvl="0" indent="-342900" algn="just">
              <a:lnSpc>
                <a:spcPct val="115000"/>
              </a:lnSpc>
              <a:spcAft>
                <a:spcPts val="0"/>
              </a:spcAft>
              <a:buFont typeface="Arial"/>
              <a:buChar char="-"/>
            </a:pPr>
            <a:r>
              <a:rPr lang="fr-FR" sz="1200" b="1" dirty="0" smtClean="0">
                <a:latin typeface="Arial"/>
                <a:ea typeface="Times New Roman"/>
                <a:cs typeface="Times New Roman"/>
              </a:rPr>
              <a:t>Des aides financières</a:t>
            </a:r>
            <a:r>
              <a:rPr lang="fr-FR" sz="1200" dirty="0" smtClean="0">
                <a:latin typeface="Arial"/>
                <a:ea typeface="Times New Roman"/>
                <a:cs typeface="Times New Roman"/>
              </a:rPr>
              <a:t> sont souhaitées par les commerçants pour accompagner l’investissement.</a:t>
            </a:r>
            <a:endParaRPr lang="fr-FR" sz="1200" dirty="0" smtClean="0">
              <a:latin typeface="+mn-lt"/>
              <a:ea typeface="Times New Roman"/>
              <a:cs typeface="Times New Roman"/>
            </a:endParaRPr>
          </a:p>
          <a:p>
            <a:pPr marL="457200" algn="just">
              <a:lnSpc>
                <a:spcPct val="115000"/>
              </a:lnSpc>
              <a:spcAft>
                <a:spcPts val="0"/>
              </a:spcAft>
            </a:pPr>
            <a:r>
              <a:rPr lang="fr-FR" sz="1200" dirty="0" smtClean="0">
                <a:latin typeface="Arial"/>
                <a:ea typeface="Calibri"/>
                <a:cs typeface="Times New Roman"/>
              </a:rPr>
              <a:t>Pour y répondre, une action sur la taxe foncière (allégement ou exonération) pourrait être étudiée pour les nouvelles implantations.</a:t>
            </a:r>
            <a:endParaRPr lang="fr-FR" sz="1200" dirty="0" smtClean="0">
              <a:latin typeface="+mn-lt"/>
              <a:ea typeface="Calibri"/>
              <a:cs typeface="Times New Roman"/>
            </a:endParaRPr>
          </a:p>
          <a:p>
            <a:pPr marL="457200" algn="just">
              <a:lnSpc>
                <a:spcPct val="115000"/>
              </a:lnSpc>
              <a:spcAft>
                <a:spcPts val="1000"/>
              </a:spcAft>
            </a:pPr>
            <a:r>
              <a:rPr lang="fr-FR" sz="1200" dirty="0" smtClean="0">
                <a:latin typeface="Arial"/>
                <a:ea typeface="Calibri"/>
                <a:cs typeface="Times New Roman"/>
              </a:rPr>
              <a:t>Une incitation financière aux ravalements des façades peut également faire l’objet d’une étude.</a:t>
            </a:r>
            <a:endParaRPr lang="fr-FR" sz="1200" dirty="0" smtClean="0">
              <a:latin typeface="+mn-lt"/>
              <a:ea typeface="Calibri"/>
              <a:cs typeface="Times New Roman"/>
            </a:endParaRPr>
          </a:p>
          <a:p>
            <a:pPr indent="449580">
              <a:lnSpc>
                <a:spcPct val="115000"/>
              </a:lnSpc>
              <a:spcAft>
                <a:spcPts val="1000"/>
              </a:spcAft>
            </a:pPr>
            <a:r>
              <a:rPr lang="fr-FR" sz="1200" u="sng" dirty="0" smtClean="0">
                <a:latin typeface="Arial"/>
                <a:ea typeface="Calibri"/>
                <a:cs typeface="Times New Roman"/>
              </a:rPr>
              <a:t>Opportunité N°2 : l’action des commerçants</a:t>
            </a:r>
            <a:endParaRPr lang="fr-FR" sz="1200" dirty="0" smtClean="0">
              <a:latin typeface="+mn-lt"/>
              <a:ea typeface="Calibri"/>
              <a:cs typeface="Times New Roman"/>
            </a:endParaRPr>
          </a:p>
          <a:p>
            <a:pPr marL="342900" lvl="0" indent="-342900" algn="just">
              <a:lnSpc>
                <a:spcPct val="115000"/>
              </a:lnSpc>
              <a:spcAft>
                <a:spcPts val="1000"/>
              </a:spcAft>
              <a:buFont typeface="Arial"/>
              <a:buChar char="-"/>
            </a:pPr>
            <a:r>
              <a:rPr lang="fr-FR" sz="1200" b="1" dirty="0" smtClean="0">
                <a:latin typeface="Arial"/>
                <a:ea typeface="Times New Roman"/>
                <a:cs typeface="Times New Roman"/>
              </a:rPr>
              <a:t>Les services à la clientèle</a:t>
            </a:r>
            <a:r>
              <a:rPr lang="fr-FR" sz="1200" dirty="0" smtClean="0">
                <a:latin typeface="Arial"/>
                <a:ea typeface="Times New Roman"/>
                <a:cs typeface="Times New Roman"/>
              </a:rPr>
              <a:t> sont évoqués par les consommateurs (carte de fidélité commune, évolution des horaires d’ouverture, plate forme internet commune, tickets parkings …) A noter que ce sont les consommateurs qui attendent </a:t>
            </a:r>
            <a:r>
              <a:rPr lang="fr-FR" sz="1200" u="sng" dirty="0" smtClean="0">
                <a:latin typeface="Arial"/>
                <a:ea typeface="Times New Roman"/>
                <a:cs typeface="Times New Roman"/>
              </a:rPr>
              <a:t>aussi</a:t>
            </a:r>
            <a:r>
              <a:rPr lang="fr-FR" sz="1200" dirty="0" smtClean="0">
                <a:latin typeface="Arial"/>
                <a:ea typeface="Times New Roman"/>
                <a:cs typeface="Times New Roman"/>
              </a:rPr>
              <a:t> des actions dont l’initiative revient aux commerçants. Cette opportunité n’est que très peu évoquée par les commerçants </a:t>
            </a:r>
            <a:r>
              <a:rPr lang="fr-FR" sz="1200" dirty="0" err="1" smtClean="0">
                <a:latin typeface="Arial"/>
                <a:ea typeface="Times New Roman"/>
                <a:cs typeface="Times New Roman"/>
              </a:rPr>
              <a:t>eux-même</a:t>
            </a:r>
            <a:r>
              <a:rPr lang="fr-FR" sz="1200" dirty="0" smtClean="0">
                <a:latin typeface="Arial"/>
                <a:ea typeface="Times New Roman"/>
                <a:cs typeface="Times New Roman"/>
              </a:rPr>
              <a:t>. Cette constatation commune à de nombreuses études dans différentes villes est accentuée à Roubaix par l’absence de structure fédératrice des commerçants type association des commerçants du centre-ville ou fédération. Ce manque d’échange entre les acteurs économiques du centre-ville nuit à l’élaboration de projets commun en direction de la clientèle.</a:t>
            </a:r>
            <a:endParaRPr lang="fr-FR" sz="1200" dirty="0" smtClean="0">
              <a:latin typeface="+mn-lt"/>
              <a:ea typeface="Times New Roman"/>
              <a:cs typeface="Times New Roman"/>
            </a:endParaRPr>
          </a:p>
          <a:p>
            <a:pPr algn="just">
              <a:lnSpc>
                <a:spcPct val="115000"/>
              </a:lnSpc>
              <a:spcAft>
                <a:spcPts val="1000"/>
              </a:spcAft>
            </a:pPr>
            <a:r>
              <a:rPr lang="fr-FR" sz="1400" dirty="0" smtClean="0">
                <a:latin typeface="Arial"/>
                <a:ea typeface="Calibri"/>
                <a:cs typeface="Times New Roman"/>
              </a:rPr>
              <a:t> </a:t>
            </a:r>
            <a:endParaRPr lang="fr-FR" sz="1200" dirty="0" smtClean="0">
              <a:latin typeface="+mn-lt"/>
              <a:ea typeface="Calibri"/>
              <a:cs typeface="Times New Roman"/>
            </a:endParaRPr>
          </a:p>
          <a:p>
            <a:endParaRPr lang="fr-FR" dirty="0"/>
          </a:p>
        </p:txBody>
      </p:sp>
      <p:sp>
        <p:nvSpPr>
          <p:cNvPr id="4" name="Espace réservé du numéro de diapositive 3"/>
          <p:cNvSpPr>
            <a:spLocks noGrp="1"/>
          </p:cNvSpPr>
          <p:nvPr>
            <p:ph type="sldNum" sz="quarter" idx="10"/>
          </p:nvPr>
        </p:nvSpPr>
        <p:spPr/>
        <p:txBody>
          <a:bodyPr/>
          <a:lstStyle/>
          <a:p>
            <a:fld id="{CBF2FC10-9163-4CB3-9FA8-D65598C96EB4}"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sz="1200" kern="1200" dirty="0" smtClean="0">
                <a:solidFill>
                  <a:schemeClr val="tx1"/>
                </a:solidFill>
                <a:latin typeface="+mn-lt"/>
                <a:ea typeface="+mn-ea"/>
                <a:cs typeface="+mn-cs"/>
              </a:rPr>
              <a:t>LES PRINCIPALES MENACES IDENTIFIEES</a:t>
            </a:r>
          </a:p>
          <a:p>
            <a:r>
              <a:rPr lang="fr-FR" sz="1200" kern="1200" dirty="0" smtClean="0">
                <a:solidFill>
                  <a:schemeClr val="tx1"/>
                </a:solidFill>
                <a:latin typeface="+mn-lt"/>
                <a:ea typeface="+mn-ea"/>
                <a:cs typeface="+mn-cs"/>
              </a:rPr>
              <a:t>Menace  N° 1 : </a:t>
            </a:r>
            <a:r>
              <a:rPr lang="fr-FR" sz="1200" u="sng" kern="1200" dirty="0" smtClean="0">
                <a:solidFill>
                  <a:schemeClr val="tx1"/>
                </a:solidFill>
                <a:latin typeface="+mn-lt"/>
                <a:ea typeface="+mn-ea"/>
                <a:cs typeface="+mn-cs"/>
              </a:rPr>
              <a:t>un sentiment croissant d’insécurité.</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dynamisation du centre-ville devra être accompagnée par un effort important sur le plan de la sécurité. Afin d’améliorer le sentiment de sécurité réclamé de concert par les commerçants et les consommateurs, une communication sur les actions entreprises est souhaitable. Parmi les actions souhaitées, la mise en place de </a:t>
            </a:r>
            <a:r>
              <a:rPr lang="fr-FR" sz="1200" b="1" kern="1200" dirty="0" smtClean="0">
                <a:solidFill>
                  <a:schemeClr val="tx1"/>
                </a:solidFill>
                <a:latin typeface="+mn-lt"/>
                <a:ea typeface="+mn-ea"/>
                <a:cs typeface="+mn-cs"/>
              </a:rPr>
              <a:t>caméras de surveillance</a:t>
            </a:r>
            <a:r>
              <a:rPr lang="fr-FR" sz="1200" kern="1200" dirty="0" smtClean="0">
                <a:solidFill>
                  <a:schemeClr val="tx1"/>
                </a:solidFill>
                <a:latin typeface="+mn-lt"/>
                <a:ea typeface="+mn-ea"/>
                <a:cs typeface="+mn-cs"/>
              </a:rPr>
              <a:t> revient régulièrement à l’occasion des entretiens réalisés comme dans les suggestions récoltées sur le web.</a:t>
            </a:r>
          </a:p>
          <a:p>
            <a:r>
              <a:rPr lang="fr-FR" sz="1200" kern="1200" dirty="0" smtClean="0">
                <a:solidFill>
                  <a:schemeClr val="tx1"/>
                </a:solidFill>
                <a:latin typeface="+mn-lt"/>
                <a:ea typeface="+mn-ea"/>
                <a:cs typeface="+mn-cs"/>
              </a:rPr>
              <a:t>Menace N° 2 : </a:t>
            </a:r>
            <a:r>
              <a:rPr lang="fr-FR" sz="1200" u="sng" kern="1200" dirty="0" smtClean="0">
                <a:solidFill>
                  <a:schemeClr val="tx1"/>
                </a:solidFill>
                <a:latin typeface="+mn-lt"/>
                <a:ea typeface="+mn-ea"/>
                <a:cs typeface="+mn-cs"/>
              </a:rPr>
              <a:t>le dépérissement du centre-ville.</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a:t>
            </a:r>
            <a:r>
              <a:rPr lang="fr-FR" sz="1200" b="1" kern="1200" dirty="0" smtClean="0">
                <a:solidFill>
                  <a:schemeClr val="tx1"/>
                </a:solidFill>
                <a:latin typeface="+mn-lt"/>
                <a:ea typeface="+mn-ea"/>
                <a:cs typeface="+mn-cs"/>
              </a:rPr>
              <a:t>montée en gamme de l’offre commerciale</a:t>
            </a:r>
            <a:r>
              <a:rPr lang="fr-FR" sz="1200" kern="1200" dirty="0" smtClean="0">
                <a:solidFill>
                  <a:schemeClr val="tx1"/>
                </a:solidFill>
                <a:latin typeface="+mn-lt"/>
                <a:ea typeface="+mn-ea"/>
                <a:cs typeface="+mn-cs"/>
              </a:rPr>
              <a:t> du centre-ville doit être un des objectifs du plan d’action commerce. Elle permettra de modifier progressivement la perception du centre-ville et son image. Un travail en direction des enseignes, en respectant les données démographiques et de fréquentation par secteur géographique doit permettre de mixer les offres en répondant à tous les besoins d’une population aux profils très différents. La ville de Roubaix est à la fois une ville populaire et un territoire apprécié par des catégories sociales aux moyens élevés. Le commerce du centre ville doit répondre parallèlement à ces différents besoins.</a:t>
            </a:r>
          </a:p>
          <a:p>
            <a:r>
              <a:rPr lang="fr-FR" sz="1200" kern="1200" dirty="0" smtClean="0">
                <a:solidFill>
                  <a:schemeClr val="tx1"/>
                </a:solidFill>
                <a:latin typeface="+mn-lt"/>
                <a:ea typeface="+mn-ea"/>
                <a:cs typeface="+mn-cs"/>
              </a:rPr>
              <a:t>Menace N° 3 : </a:t>
            </a:r>
            <a:r>
              <a:rPr lang="fr-FR" sz="1200" u="sng" kern="1200" dirty="0" smtClean="0">
                <a:solidFill>
                  <a:schemeClr val="tx1"/>
                </a:solidFill>
                <a:latin typeface="+mn-lt"/>
                <a:ea typeface="+mn-ea"/>
                <a:cs typeface="+mn-cs"/>
              </a:rPr>
              <a:t>le développement du commerce en ligne</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La menace du </a:t>
            </a:r>
            <a:r>
              <a:rPr lang="fr-FR" sz="1200" b="1" kern="1200" dirty="0" smtClean="0">
                <a:solidFill>
                  <a:schemeClr val="tx1"/>
                </a:solidFill>
                <a:latin typeface="+mn-lt"/>
                <a:ea typeface="+mn-ea"/>
                <a:cs typeface="+mn-cs"/>
              </a:rPr>
              <a:t>développement du commerce en ligne</a:t>
            </a:r>
            <a:r>
              <a:rPr lang="fr-FR" sz="1200" kern="1200" dirty="0" smtClean="0">
                <a:solidFill>
                  <a:schemeClr val="tx1"/>
                </a:solidFill>
                <a:latin typeface="+mn-lt"/>
                <a:ea typeface="+mn-ea"/>
                <a:cs typeface="+mn-cs"/>
              </a:rPr>
              <a:t> n’est absolument pas abordée par les commerçants. Elle représente pourtant, au vue de son évolution, un élément essentiel de la réflexion à mener. Cette absence de prise en compte du sujet internet par les commerçants illustre un manque d’adaptation aux nouvelles technologies et aux nouvelles habitudes de consommation que celles-ci développent. </a:t>
            </a:r>
          </a:p>
          <a:p>
            <a:r>
              <a:rPr lang="fr-FR" sz="1200" kern="1200" dirty="0" smtClean="0">
                <a:solidFill>
                  <a:schemeClr val="tx1"/>
                </a:solidFill>
                <a:latin typeface="+mn-lt"/>
                <a:ea typeface="+mn-ea"/>
                <a:cs typeface="+mn-cs"/>
              </a:rPr>
              <a:t>Des efforts important de </a:t>
            </a:r>
            <a:r>
              <a:rPr lang="fr-FR" sz="1200" b="1" kern="1200" dirty="0" smtClean="0">
                <a:solidFill>
                  <a:schemeClr val="tx1"/>
                </a:solidFill>
                <a:latin typeface="+mn-lt"/>
                <a:ea typeface="+mn-ea"/>
                <a:cs typeface="+mn-cs"/>
              </a:rPr>
              <a:t>sensibilisation des commerçants</a:t>
            </a:r>
            <a:r>
              <a:rPr lang="fr-FR" sz="1200" kern="1200" dirty="0" smtClean="0">
                <a:solidFill>
                  <a:schemeClr val="tx1"/>
                </a:solidFill>
                <a:latin typeface="+mn-lt"/>
                <a:ea typeface="+mn-ea"/>
                <a:cs typeface="+mn-cs"/>
              </a:rPr>
              <a:t> ont été mis en place par la ville de Roubaix, ateliers et accompagnements individuels. Une présence forte sur internet et les réseaux sociaux a été mise en place par Roubaix Côté Commerce. Ces actions doivent se poursuivre et se développer.</a:t>
            </a:r>
          </a:p>
          <a:p>
            <a:r>
              <a:rPr lang="fr-FR" sz="1200" kern="1200" dirty="0" smtClean="0">
                <a:solidFill>
                  <a:schemeClr val="tx1"/>
                </a:solidFill>
                <a:latin typeface="+mn-lt"/>
                <a:ea typeface="+mn-ea"/>
                <a:cs typeface="+mn-cs"/>
              </a:rPr>
              <a:t>Une </a:t>
            </a:r>
            <a:r>
              <a:rPr lang="fr-FR" sz="1200" b="1" kern="1200" dirty="0" smtClean="0">
                <a:solidFill>
                  <a:schemeClr val="tx1"/>
                </a:solidFill>
                <a:latin typeface="+mn-lt"/>
                <a:ea typeface="+mn-ea"/>
                <a:cs typeface="+mn-cs"/>
              </a:rPr>
              <a:t>réflexion sur une plate forme commune</a:t>
            </a:r>
            <a:r>
              <a:rPr lang="fr-FR" sz="1200" kern="1200" dirty="0" smtClean="0">
                <a:solidFill>
                  <a:schemeClr val="tx1"/>
                </a:solidFill>
                <a:latin typeface="+mn-lt"/>
                <a:ea typeface="+mn-ea"/>
                <a:cs typeface="+mn-cs"/>
              </a:rPr>
              <a:t> présentant l’ensemble de l’offre commerciale peut également être engagé. Elle permettrait d’aborder les thèmes de la commande et de la livraison à distance. A envisager en fin de programme.</a:t>
            </a:r>
          </a:p>
          <a:p>
            <a:r>
              <a:rPr lang="fr-FR" sz="1200" kern="120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CBF2FC10-9163-4CB3-9FA8-D65598C96EB4}" type="slidenum">
              <a:rPr lang="fr-FR" smtClean="0"/>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1200" b="1" kern="1200" dirty="0" smtClean="0">
                <a:solidFill>
                  <a:schemeClr val="tx1"/>
                </a:solidFill>
                <a:latin typeface="+mn-lt"/>
                <a:ea typeface="+mn-ea"/>
                <a:cs typeface="+mn-cs"/>
              </a:rPr>
              <a:t>.     L’organisation opérationnelle</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Conformément au préalable posé en introduction, une organisation impliquant l’ensemble des acteurs concernés est à mettre en place afin de mener à bien le plan d’actions.</a:t>
            </a:r>
          </a:p>
          <a:p>
            <a:r>
              <a:rPr lang="fr-FR" sz="1200" kern="1200" dirty="0" smtClean="0">
                <a:solidFill>
                  <a:schemeClr val="tx1"/>
                </a:solidFill>
                <a:latin typeface="+mn-lt"/>
                <a:ea typeface="+mn-ea"/>
                <a:cs typeface="+mn-cs"/>
              </a:rPr>
              <a:t>Ce plan d’actions rejoint et prolonge le dispositif cadre de la Ville de Roubaix baptisé Plan d’Actions en Faveur du Commerce et voté le 07 décembre 2017, lui donnant une dimension plus opérationnelle.</a:t>
            </a:r>
          </a:p>
          <a:p>
            <a:r>
              <a:rPr lang="fr-FR" sz="1200" kern="1200" dirty="0" smtClean="0">
                <a:solidFill>
                  <a:schemeClr val="tx1"/>
                </a:solidFill>
                <a:latin typeface="+mn-lt"/>
                <a:ea typeface="+mn-ea"/>
                <a:cs typeface="+mn-cs"/>
              </a:rPr>
              <a:t>L’association Roubaix Côté Commerce (RCC) rassemble sur les sujets intimement liés du tourisme et du commerce, la Ville de Roubaix, la CCI ainsi que des acteurs majeurs comme Mac Arthur Glen ou l’Usine.</a:t>
            </a:r>
          </a:p>
          <a:p>
            <a:r>
              <a:rPr lang="fr-FR" sz="1200" kern="1200" dirty="0" smtClean="0">
                <a:solidFill>
                  <a:schemeClr val="tx1"/>
                </a:solidFill>
                <a:latin typeface="+mn-lt"/>
                <a:ea typeface="+mn-ea"/>
                <a:cs typeface="+mn-cs"/>
              </a:rPr>
              <a:t>RCC apparait comme le meilleur cadre à l’élargissement de la réflexion et des actions à d’autres partenaires, en premier lieu desquels : les commerçants. </a:t>
            </a:r>
          </a:p>
          <a:p>
            <a:r>
              <a:rPr lang="fr-FR" sz="1200" kern="1200" dirty="0" smtClean="0">
                <a:solidFill>
                  <a:schemeClr val="tx1"/>
                </a:solidFill>
                <a:latin typeface="+mn-lt"/>
                <a:ea typeface="+mn-ea"/>
                <a:cs typeface="+mn-cs"/>
              </a:rPr>
              <a:t>L’implication des commerçants est indispensable. En l’absence de structure représentative des commerçants à l’échelle de l’ensemble du centre-ville, il est proposé après validation en A.G et après modifications éventuelle des statuts, de créer un collège représentatif des commerçants dont un représentant désigné pourrait siéger aux assemblées de RCC. L’animation de ce collège serait assurée par le Manager de </a:t>
            </a:r>
            <a:r>
              <a:rPr lang="fr-FR" sz="1200" kern="1200" dirty="0" err="1" smtClean="0">
                <a:solidFill>
                  <a:schemeClr val="tx1"/>
                </a:solidFill>
                <a:latin typeface="+mn-lt"/>
                <a:ea typeface="+mn-ea"/>
                <a:cs typeface="+mn-cs"/>
              </a:rPr>
              <a:t>Centre-Ville</a:t>
            </a:r>
            <a:r>
              <a:rPr lang="fr-FR" sz="1200" kern="1200" dirty="0" smtClean="0">
                <a:solidFill>
                  <a:schemeClr val="tx1"/>
                </a:solidFill>
                <a:latin typeface="+mn-lt"/>
                <a:ea typeface="+mn-ea"/>
                <a:cs typeface="+mn-cs"/>
              </a:rPr>
              <a:t> ce qui permettrait de maintenir, un échange permanent avec les commerçants.</a:t>
            </a:r>
          </a:p>
          <a:p>
            <a:r>
              <a:rPr lang="fr-FR" sz="1200" kern="1200" dirty="0" smtClean="0">
                <a:solidFill>
                  <a:schemeClr val="tx1"/>
                </a:solidFill>
                <a:latin typeface="+mn-lt"/>
                <a:ea typeface="+mn-ea"/>
                <a:cs typeface="+mn-cs"/>
              </a:rPr>
              <a:t>De la même façon et pour impliquer l’ensemble des acteurs dans la réalisation du plan d’actions, il est proposé d’élargir la participation aux principaux acteurs impliqués dans la vie économique du centre-ville.</a:t>
            </a:r>
          </a:p>
          <a:p>
            <a:r>
              <a:rPr lang="fr-FR" sz="1200" kern="1200" dirty="0" smtClean="0">
                <a:solidFill>
                  <a:schemeClr val="tx1"/>
                </a:solidFill>
                <a:latin typeface="+mn-lt"/>
                <a:ea typeface="+mn-ea"/>
                <a:cs typeface="+mn-cs"/>
              </a:rPr>
              <a:t>Les nouveaux acteurs invités à rejoindre RCC au sein du comité de pilotage du plan d’actions pourrait être :</a:t>
            </a:r>
          </a:p>
          <a:p>
            <a:pPr lvl="0"/>
            <a:r>
              <a:rPr lang="fr-FR" sz="1200" kern="1200" dirty="0" smtClean="0">
                <a:solidFill>
                  <a:schemeClr val="tx1"/>
                </a:solidFill>
                <a:latin typeface="+mn-lt"/>
                <a:ea typeface="+mn-ea"/>
                <a:cs typeface="+mn-cs"/>
              </a:rPr>
              <a:t>La Métropole Européenne de Lille</a:t>
            </a:r>
          </a:p>
          <a:p>
            <a:pPr lvl="0"/>
            <a:r>
              <a:rPr lang="fr-FR" sz="1200" kern="1200" dirty="0" smtClean="0">
                <a:solidFill>
                  <a:schemeClr val="tx1"/>
                </a:solidFill>
                <a:latin typeface="+mn-lt"/>
                <a:ea typeface="+mn-ea"/>
                <a:cs typeface="+mn-cs"/>
              </a:rPr>
              <a:t>La Chambre des Métiers et de l’Artisanat</a:t>
            </a:r>
          </a:p>
          <a:p>
            <a:pPr lvl="0"/>
            <a:r>
              <a:rPr lang="fr-FR" sz="1200" kern="1200" dirty="0" err="1" smtClean="0">
                <a:solidFill>
                  <a:schemeClr val="tx1"/>
                </a:solidFill>
                <a:latin typeface="+mn-lt"/>
                <a:ea typeface="+mn-ea"/>
                <a:cs typeface="+mn-cs"/>
              </a:rPr>
              <a:t>Parcogest</a:t>
            </a:r>
            <a:endParaRPr lang="fr-FR" sz="1200" kern="1200" dirty="0" smtClean="0">
              <a:solidFill>
                <a:schemeClr val="tx1"/>
              </a:solidFill>
              <a:latin typeface="+mn-lt"/>
              <a:ea typeface="+mn-ea"/>
              <a:cs typeface="+mn-cs"/>
            </a:endParaRPr>
          </a:p>
          <a:p>
            <a:pPr lvl="0"/>
            <a:r>
              <a:rPr lang="fr-FR" sz="1200" kern="1200" dirty="0" smtClean="0">
                <a:solidFill>
                  <a:schemeClr val="tx1"/>
                </a:solidFill>
                <a:latin typeface="+mn-lt"/>
                <a:ea typeface="+mn-ea"/>
                <a:cs typeface="+mn-cs"/>
              </a:rPr>
              <a:t>Maisons de modes</a:t>
            </a:r>
          </a:p>
          <a:p>
            <a:pPr lvl="0"/>
            <a:r>
              <a:rPr lang="fr-FR" sz="1200" kern="1200" dirty="0" smtClean="0">
                <a:solidFill>
                  <a:schemeClr val="tx1"/>
                </a:solidFill>
                <a:latin typeface="+mn-lt"/>
                <a:ea typeface="+mn-ea"/>
                <a:cs typeface="+mn-cs"/>
              </a:rPr>
              <a:t>Le collège commerçant </a:t>
            </a:r>
          </a:p>
          <a:p>
            <a:pPr lvl="0"/>
            <a:r>
              <a:rPr lang="fr-FR" sz="1200" kern="1200" dirty="0" smtClean="0">
                <a:solidFill>
                  <a:schemeClr val="tx1"/>
                </a:solidFill>
                <a:latin typeface="+mn-lt"/>
                <a:ea typeface="+mn-ea"/>
                <a:cs typeface="+mn-cs"/>
              </a:rPr>
              <a:t>Une association de consommateur (CLCV ?)</a:t>
            </a:r>
          </a:p>
          <a:p>
            <a:r>
              <a:rPr lang="fr-FR" sz="1200" kern="1200" dirty="0" smtClean="0">
                <a:solidFill>
                  <a:schemeClr val="tx1"/>
                </a:solidFill>
                <a:latin typeface="+mn-lt"/>
                <a:ea typeface="+mn-ea"/>
                <a:cs typeface="+mn-cs"/>
              </a:rPr>
              <a:t>Les modalités de participation de chacun de ces nouveaux membres feront l’objet d’une discussion en Assemblée Générale avant leur intégration.</a:t>
            </a:r>
          </a:p>
          <a:p>
            <a:r>
              <a:rPr lang="fr-FR" sz="1200" kern="1200" dirty="0" smtClean="0">
                <a:solidFill>
                  <a:schemeClr val="tx1"/>
                </a:solidFill>
                <a:latin typeface="+mn-lt"/>
                <a:ea typeface="+mn-ea"/>
                <a:cs typeface="+mn-cs"/>
              </a:rPr>
              <a:t>Des groupes techniques seront organisés et ouverts ponctuellement à des acteurs extérieurs au comité de pilotage (opérateurs, grands témoins, experts…). Les travaux de ces réunions seront présentées au comité de pilotage qui se réunira trimestriellement.</a:t>
            </a:r>
          </a:p>
          <a:p>
            <a:r>
              <a:rPr lang="fr-FR" sz="1200" kern="1200" dirty="0" smtClean="0">
                <a:solidFill>
                  <a:schemeClr val="tx1"/>
                </a:solidFill>
                <a:latin typeface="+mn-lt"/>
                <a:ea typeface="+mn-ea"/>
                <a:cs typeface="+mn-cs"/>
              </a:rPr>
              <a:t>Le Manager de Centre-ville coordonnera l’organisation sous l’autorité du Président de l’association Roubaix Côté Commerce. Il mesurera l’impact et les retombées des actions entreprises et présentera un rapport annuel au comité de pilotage.</a:t>
            </a:r>
          </a:p>
          <a:p>
            <a:endParaRPr lang="fr-FR" dirty="0"/>
          </a:p>
        </p:txBody>
      </p:sp>
      <p:sp>
        <p:nvSpPr>
          <p:cNvPr id="4" name="Espace réservé du numéro de diapositive 3"/>
          <p:cNvSpPr>
            <a:spLocks noGrp="1"/>
          </p:cNvSpPr>
          <p:nvPr>
            <p:ph type="sldNum" sz="quarter" idx="10"/>
          </p:nvPr>
        </p:nvSpPr>
        <p:spPr/>
        <p:txBody>
          <a:bodyPr/>
          <a:lstStyle/>
          <a:p>
            <a:fld id="{CBF2FC10-9163-4CB3-9FA8-D65598C96EB4}"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7F389C-7812-4F49-BA4E-EE024616E690}" type="datetimeFigureOut">
              <a:rPr lang="fr-FR" smtClean="0"/>
              <a:pPr/>
              <a:t>24/11/2018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71E47B-5E43-4155-B5FE-BD02353A3A7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F389C-7812-4F49-BA4E-EE024616E690}" type="datetimeFigureOut">
              <a:rPr lang="fr-FR" smtClean="0"/>
              <a:pPr/>
              <a:t>24/11/2018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1E47B-5E43-4155-B5FE-BD02353A3A7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openagenda.com/roubai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fr/url?sa=i&amp;rct=j&amp;q=&amp;esrc=s&amp;source=images&amp;cd=&amp;cad=rja&amp;uact=8&amp;ved=2ahUKEwiK_qSBweLcAhUFzYUKHVxvBKUQjRx6BAgBEAU&amp;url=http://www.nancynumerique.net/rendez-vous-du-commerce-de-nancy/&amp;psig=AOvVaw3Iy6iTspOTDlITRtr1TZY0&amp;ust=153399128877882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fr/url?sa=i&amp;rct=j&amp;q=&amp;esrc=s&amp;source=images&amp;cd=&amp;cad=rja&amp;uact=8&amp;ved=2ahUKEwjg_67X0OzcAhVBzBoKHUwkAg0QjRx6BAgBEAU&amp;url=http://www.ville-roubaix.fr/actualites/actualite-detaillee/article/renovation-du-pavage-la-grand-rue-fermee-a-la-circulation.html&amp;psig=AOvVaw0DEC9ayar3mhfDpjmLGeff&amp;ust=153433909042472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fr/url?sa=i&amp;rct=j&amp;q=&amp;esrc=s&amp;source=images&amp;cd=&amp;cad=rja&amp;uact=8&amp;ved=2ahUKEwiqjNzP0ezcAhUC0BoKHeKFB5UQjRx6BAgBEAU&amp;url=http://www.vitrinesdemulhouse.com/news/115/69/Jeudi-OUI-5-Avril-2018.html&amp;psig=AOvVaw1tFfQfx6Ad1u5bA4MO98Ix&amp;ust=153433934410635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google.fr/url?sa=i&amp;rct=j&amp;q=&amp;esrc=s&amp;source=images&amp;cd=&amp;cad=rja&amp;uact=8&amp;ved=2ahUKEwiP-I3K0uzcAhULXxoKHTmVDeoQjRx6BAgBEAU&amp;url=http://www.roubaixtourisme.com/les-marches-de-roubaix/roubaix/~1-87/240/fr.htm&amp;psig=AOvVaw1NysStDjzg1m1V23CdCabL&amp;ust=15343395588616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fr/url?sa=i&amp;rct=j&amp;q=&amp;esrc=s&amp;source=images&amp;cd=&amp;ved=2ahUKEwiZpaD6mrjdAhVDrxoKHYXZAhIQjRx6BAgBEAU&amp;url=https://fr-fr.facebook.com/Ma-Boutique-%C3%A0-lEssai-345127032293522/&amp;psig=AOvVaw3ZDBxkjZXF-eO4ZkBveL82&amp;ust=1536936009499521"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google.fr/url?sa=i&amp;rct=j&amp;q=&amp;esrc=s&amp;source=images&amp;cd=&amp;cad=rja&amp;uact=8&amp;ved=2ahUKEwi7qrqrm_vcAhVBYxoKHesPDM4QjRx6BAgBEAU&amp;url=http://www.directfm.fr/2017/12/20/nancy-appel-a-candidatures-pour-le-commerce-a-lessai/&amp;psig=AOvVaw2tk8witJka6vLFum5xzysQ&amp;ust=1534840156356557"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fr/url?sa=i&amp;rct=j&amp;q=&amp;esrc=s&amp;source=images&amp;cd=&amp;cad=rja&amp;uact=8&amp;ved=2ahUKEwjV9oSdpvvcAhVLyYUKHcKZB7wQjRx6BAgBEAU&amp;url=http://www.bing-bang-mag.com/Alimentaire-mon-cher-Dijon.html&amp;psig=AOvVaw0qRPdxrwqjxKJVX7W9w508&amp;ust=153484302487385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fr/url?sa=i&amp;rct=j&amp;q=&amp;esrc=s&amp;source=images&amp;cd=&amp;ved=2ahUKEwiz5_ubrfvcAhUN1hoKHZynC8EQjRx6BAgBEAQ&amp;url=https://calenda.org/420275?file=1&amp;psig=AOvVaw0utnxomjRbbTpDvb5_bkZu&amp;ust=153484489267736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2.bp.blogspot.com/-DDte9Gpv1P0/UtV35VPX3fI/AAAAAAAAABc/4EWAgJZEC64/s1600/IMG_2463.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fr/url?sa=i&amp;rct=j&amp;q=&amp;esrc=s&amp;source=images&amp;cd=&amp;cad=rja&amp;uact=8&amp;ved=2ahUKEwi7zanu_KjdAhVPy6QKHSGnCVIQjRx6BAgBEAU&amp;url=https://www.journaldunet.com/economie/distribution/concepts-de-commerces/&amp;psig=AOvVaw3i2fHHXT3PnpNgSyCmESus&amp;ust=153641253386523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openagenda.com/roubai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fr/url?sa=i&amp;rct=j&amp;q=&amp;esrc=s&amp;source=images&amp;cd=&amp;cad=rja&amp;uact=8&amp;ved=2ahUKEwjmusm5-5HdAhVPQBoKHaWbD3YQjRx6BAgBEAU&amp;url=https://roubaix.maville.com/actu/actudet_-carte.-ville-par-ville-combien-coute-le-forfait-post-stationnement-_54135-3352732_actu.Htm&amp;psig=AOvVaw3a-URJa5plu0gnG-C8hiEm&amp;ust=153562186642472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fr/imgres?imgurl=https://cibul.s3.amazonaws.com/event_open-roubaix_23724.jpg&amp;imgrefurl=http://www.roubaixtourisme.com/open-roubaix/roubaix/~3-15128/7677/fr.htm&amp;docid=cvu4m1rZBEqV8M&amp;tbnid=JfzRq6aaXskNBM:&amp;vet=10ahUKEwinvfCp0cfeAhVSZ8AKHYnlDvYQMwhBKAIwAg..i&amp;w=700&amp;h=644&amp;hl=fr&amp;authuser=0&amp;bih=501&amp;biw=1366&amp;q=OPEN%20ROUBAIX&amp;ved=0ahUKEwinvfCp0cfeAhVSZ8AKHYnlDvYQMwhBKAIwAg&amp;iact=mrc&amp;uact=8"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00166" y="2285992"/>
            <a:ext cx="6400800" cy="685808"/>
          </a:xfrm>
        </p:spPr>
        <p:txBody>
          <a:bodyPr/>
          <a:lstStyle/>
          <a:p>
            <a:r>
              <a:rPr lang="fr-FR" b="1" dirty="0" smtClean="0">
                <a:latin typeface="Arial" pitchFamily="34" charset="0"/>
                <a:cs typeface="Arial" pitchFamily="34" charset="0"/>
              </a:rPr>
              <a:t>4 objectifs /26 actions</a:t>
            </a:r>
            <a:endParaRPr lang="fr-FR" b="1" dirty="0">
              <a:latin typeface="Arial" pitchFamily="34" charset="0"/>
              <a:cs typeface="Arial" pitchFamily="34" charset="0"/>
            </a:endParaRPr>
          </a:p>
        </p:txBody>
      </p:sp>
      <p:sp>
        <p:nvSpPr>
          <p:cNvPr id="4" name="Titre 3"/>
          <p:cNvSpPr>
            <a:spLocks noGrp="1"/>
          </p:cNvSpPr>
          <p:nvPr>
            <p:ph type="ctrTitle"/>
          </p:nvPr>
        </p:nvSpPr>
        <p:spPr>
          <a:xfrm>
            <a:off x="714348" y="500042"/>
            <a:ext cx="7772400" cy="1470025"/>
          </a:xfrm>
        </p:spPr>
        <p:txBody>
          <a:bodyPr/>
          <a:lstStyle/>
          <a:p>
            <a:r>
              <a:rPr lang="fr-FR" dirty="0" smtClean="0">
                <a:latin typeface="Arial" pitchFamily="34" charset="0"/>
                <a:cs typeface="Arial" pitchFamily="34" charset="0"/>
              </a:rPr>
              <a:t>Développer le commerce au centre-ville de Roubaix</a:t>
            </a:r>
            <a:endParaRPr lang="fr-FR" dirty="0">
              <a:latin typeface="Arial" pitchFamily="34" charset="0"/>
              <a:cs typeface="Arial" pitchFamily="34" charset="0"/>
            </a:endParaRPr>
          </a:p>
        </p:txBody>
      </p:sp>
      <p:pic>
        <p:nvPicPr>
          <p:cNvPr id="7" name="Image 6" descr="Coupe de France : Losc - PSG - Dispositif Transpole"/>
          <p:cNvPicPr/>
          <p:nvPr/>
        </p:nvPicPr>
        <p:blipFill>
          <a:blip r:embed="rId2" cstate="print"/>
          <a:srcRect/>
          <a:stretch>
            <a:fillRect/>
          </a:stretch>
        </p:blipFill>
        <p:spPr bwMode="auto">
          <a:xfrm>
            <a:off x="1928794" y="3143248"/>
            <a:ext cx="500066" cy="428628"/>
          </a:xfrm>
          <a:prstGeom prst="rect">
            <a:avLst/>
          </a:prstGeom>
          <a:noFill/>
          <a:ln w="9525">
            <a:noFill/>
            <a:miter lim="800000"/>
            <a:headEnd/>
            <a:tailEnd/>
          </a:ln>
        </p:spPr>
      </p:pic>
      <p:pic>
        <p:nvPicPr>
          <p:cNvPr id="9" name="Image 8" descr="Coupe de France : Losc - PSG - Dispositif Transpole"/>
          <p:cNvPicPr/>
          <p:nvPr/>
        </p:nvPicPr>
        <p:blipFill>
          <a:blip r:embed="rId3" cstate="print"/>
          <a:srcRect/>
          <a:stretch>
            <a:fillRect/>
          </a:stretch>
        </p:blipFill>
        <p:spPr bwMode="auto">
          <a:xfrm>
            <a:off x="6143636" y="5643578"/>
            <a:ext cx="580075" cy="432771"/>
          </a:xfrm>
          <a:prstGeom prst="rect">
            <a:avLst/>
          </a:prstGeom>
          <a:noFill/>
          <a:ln w="9525">
            <a:noFill/>
            <a:miter lim="800000"/>
            <a:headEnd/>
            <a:tailEnd/>
          </a:ln>
        </p:spPr>
      </p:pic>
      <p:cxnSp>
        <p:nvCxnSpPr>
          <p:cNvPr id="1027" name="AutoShape 3"/>
          <p:cNvCxnSpPr>
            <a:cxnSpLocks noChangeShapeType="1"/>
          </p:cNvCxnSpPr>
          <p:nvPr/>
        </p:nvCxnSpPr>
        <p:spPr bwMode="auto">
          <a:xfrm>
            <a:off x="2285984" y="3500438"/>
            <a:ext cx="1419225" cy="990600"/>
          </a:xfrm>
          <a:prstGeom prst="straightConnector1">
            <a:avLst/>
          </a:prstGeom>
          <a:noFill/>
          <a:ln w="76200">
            <a:solidFill>
              <a:srgbClr val="0070C0"/>
            </a:solidFill>
            <a:round/>
            <a:headEnd/>
            <a:tailEnd/>
          </a:ln>
        </p:spPr>
      </p:cxnSp>
      <p:pic>
        <p:nvPicPr>
          <p:cNvPr id="11" name="Image 10" descr="Coupe de France : Losc - PSG - Dispositif Transpole"/>
          <p:cNvPicPr/>
          <p:nvPr/>
        </p:nvPicPr>
        <p:blipFill>
          <a:blip r:embed="rId2" cstate="print"/>
          <a:srcRect/>
          <a:stretch>
            <a:fillRect/>
          </a:stretch>
        </p:blipFill>
        <p:spPr bwMode="auto">
          <a:xfrm>
            <a:off x="3714744" y="4357694"/>
            <a:ext cx="500066" cy="428628"/>
          </a:xfrm>
          <a:prstGeom prst="rect">
            <a:avLst/>
          </a:prstGeom>
          <a:noFill/>
          <a:ln w="9525">
            <a:noFill/>
            <a:miter lim="800000"/>
            <a:headEnd/>
            <a:tailEnd/>
          </a:ln>
        </p:spPr>
      </p:pic>
      <p:cxnSp>
        <p:nvCxnSpPr>
          <p:cNvPr id="1028" name="AutoShape 4"/>
          <p:cNvCxnSpPr>
            <a:cxnSpLocks noChangeShapeType="1"/>
          </p:cNvCxnSpPr>
          <p:nvPr/>
        </p:nvCxnSpPr>
        <p:spPr bwMode="auto">
          <a:xfrm>
            <a:off x="4143372" y="4572008"/>
            <a:ext cx="1790700" cy="0"/>
          </a:xfrm>
          <a:prstGeom prst="straightConnector1">
            <a:avLst/>
          </a:prstGeom>
          <a:noFill/>
          <a:ln w="76200">
            <a:solidFill>
              <a:srgbClr val="0070C0"/>
            </a:solidFill>
            <a:round/>
            <a:headEnd/>
            <a:tailEnd/>
          </a:ln>
        </p:spPr>
      </p:cxnSp>
      <p:cxnSp>
        <p:nvCxnSpPr>
          <p:cNvPr id="1029" name="AutoShape 5"/>
          <p:cNvCxnSpPr>
            <a:cxnSpLocks noChangeShapeType="1"/>
            <a:endCxn id="9" idx="0"/>
          </p:cNvCxnSpPr>
          <p:nvPr/>
        </p:nvCxnSpPr>
        <p:spPr bwMode="auto">
          <a:xfrm rot="16200000" flipH="1">
            <a:off x="5645713" y="4855617"/>
            <a:ext cx="1071570" cy="504352"/>
          </a:xfrm>
          <a:prstGeom prst="straightConnector1">
            <a:avLst/>
          </a:prstGeom>
          <a:noFill/>
          <a:ln w="76200">
            <a:solidFill>
              <a:srgbClr val="0070C0"/>
            </a:solidFill>
            <a:round/>
            <a:headEnd/>
            <a:tailEnd/>
          </a:ln>
        </p:spPr>
      </p:cxnSp>
      <p:pic>
        <p:nvPicPr>
          <p:cNvPr id="15" name="Image 14" descr="Ville de Roubaix">
            <a:hlinkClick r:id="rId4"/>
          </p:cNvPr>
          <p:cNvPicPr/>
          <p:nvPr/>
        </p:nvPicPr>
        <p:blipFill>
          <a:blip r:embed="rId5" cstate="print"/>
          <a:srcRect/>
          <a:stretch>
            <a:fillRect/>
          </a:stretch>
        </p:blipFill>
        <p:spPr bwMode="auto">
          <a:xfrm>
            <a:off x="785786" y="5429264"/>
            <a:ext cx="1442089" cy="1285860"/>
          </a:xfrm>
          <a:prstGeom prst="rect">
            <a:avLst/>
          </a:prstGeom>
          <a:noFill/>
          <a:ln w="9525">
            <a:noFill/>
            <a:miter lim="800000"/>
            <a:headEnd/>
            <a:tailEnd/>
          </a:ln>
        </p:spPr>
      </p:pic>
      <p:pic>
        <p:nvPicPr>
          <p:cNvPr id="17" name="Image 16" descr="RBXShopping-fondNoir-01.png"/>
          <p:cNvPicPr/>
          <p:nvPr/>
        </p:nvPicPr>
        <p:blipFill>
          <a:blip r:embed="rId6" cstate="print"/>
          <a:stretch>
            <a:fillRect/>
          </a:stretch>
        </p:blipFill>
        <p:spPr>
          <a:xfrm>
            <a:off x="7643834" y="5715016"/>
            <a:ext cx="928694" cy="7810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428736"/>
            <a:ext cx="8543956" cy="642942"/>
          </a:xfrm>
        </p:spPr>
        <p:txBody>
          <a:bodyPr/>
          <a:lstStyle/>
          <a:p>
            <a:pPr>
              <a:buNone/>
            </a:pPr>
            <a:r>
              <a:rPr lang="fr-FR" b="1" dirty="0" smtClean="0">
                <a:solidFill>
                  <a:srgbClr val="FF0000"/>
                </a:solidFill>
              </a:rPr>
              <a:t>LES PRINCIPALES MENACES IDENTIFIEES</a:t>
            </a:r>
          </a:p>
        </p:txBody>
      </p:sp>
      <p:sp>
        <p:nvSpPr>
          <p:cNvPr id="4" name="Titre 4"/>
          <p:cNvSpPr>
            <a:spLocks noGrp="1"/>
          </p:cNvSpPr>
          <p:nvPr>
            <p:ph type="title"/>
          </p:nvPr>
        </p:nvSpPr>
        <p:spPr/>
        <p:txBody>
          <a:bodyPr>
            <a:normAutofit fontScale="90000"/>
          </a:bodyPr>
          <a:lstStyle/>
          <a:p>
            <a:pPr lvl="0"/>
            <a:r>
              <a:rPr lang="fr-FR" b="1" dirty="0" smtClean="0"/>
              <a:t/>
            </a:r>
            <a:br>
              <a:rPr lang="fr-FR" b="1" dirty="0" smtClean="0"/>
            </a:br>
            <a:r>
              <a:rPr lang="fr-FR" b="1" dirty="0" smtClean="0"/>
              <a:t>SYNTHESE A.F.O.M</a:t>
            </a:r>
            <a:r>
              <a:rPr lang="fr-FR" dirty="0" smtClean="0"/>
              <a:t/>
            </a:r>
            <a:br>
              <a:rPr lang="fr-FR" dirty="0" smtClean="0"/>
            </a:br>
            <a:endParaRPr lang="fr-FR" dirty="0"/>
          </a:p>
        </p:txBody>
      </p:sp>
      <p:sp>
        <p:nvSpPr>
          <p:cNvPr id="41985" name="Rectangle 1"/>
          <p:cNvSpPr>
            <a:spLocks noChangeArrowheads="1"/>
          </p:cNvSpPr>
          <p:nvPr/>
        </p:nvSpPr>
        <p:spPr bwMode="auto">
          <a:xfrm>
            <a:off x="376792" y="2643182"/>
            <a:ext cx="786625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sng" strike="noStrike" cap="none" normalizeH="0" baseline="0" dirty="0" smtClean="0">
                <a:ln>
                  <a:noFill/>
                </a:ln>
                <a:solidFill>
                  <a:schemeClr val="tx1"/>
                </a:solidFill>
                <a:effectLst/>
                <a:latin typeface="Arial" pitchFamily="34" charset="0"/>
                <a:ea typeface="Calibri" pitchFamily="34" charset="0"/>
                <a:cs typeface="Arial" pitchFamily="34" charset="0"/>
              </a:rPr>
              <a:t>Menace  N° 1 </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800" b="0" i="0" strike="noStrike" cap="none" normalizeH="0" baseline="0" dirty="0" smtClean="0">
                <a:ln>
                  <a:noFill/>
                </a:ln>
                <a:solidFill>
                  <a:schemeClr val="tx1"/>
                </a:solidFill>
                <a:effectLst/>
                <a:latin typeface="Arial" pitchFamily="34" charset="0"/>
                <a:ea typeface="Calibri" pitchFamily="34" charset="0"/>
                <a:cs typeface="Arial" pitchFamily="34" charset="0"/>
              </a:rPr>
              <a:t>une</a:t>
            </a:r>
            <a:r>
              <a:rPr kumimoji="0" lang="fr-FR" sz="2800" b="0" i="0" strike="noStrike" cap="none" normalizeH="0" dirty="0" smtClean="0">
                <a:ln>
                  <a:noFill/>
                </a:ln>
                <a:solidFill>
                  <a:schemeClr val="tx1"/>
                </a:solidFill>
                <a:effectLst/>
                <a:latin typeface="Arial" pitchFamily="34" charset="0"/>
                <a:ea typeface="Calibri" pitchFamily="34" charset="0"/>
                <a:cs typeface="Arial" pitchFamily="34" charset="0"/>
              </a:rPr>
              <a:t> expérience non-sécurisante</a:t>
            </a:r>
            <a:r>
              <a:rPr kumimoji="0" lang="fr-FR" sz="2800" b="0" i="0"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0" i="0"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57158" y="3500438"/>
            <a:ext cx="782457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sng" strike="noStrike" cap="none" normalizeH="0" baseline="0" dirty="0" smtClean="0">
                <a:ln>
                  <a:noFill/>
                </a:ln>
                <a:solidFill>
                  <a:schemeClr val="tx1"/>
                </a:solidFill>
                <a:effectLst/>
                <a:latin typeface="Arial" pitchFamily="34" charset="0"/>
                <a:ea typeface="Calibri" pitchFamily="34" charset="0"/>
                <a:cs typeface="Arial" pitchFamily="34" charset="0"/>
              </a:rPr>
              <a:t>Menace  N° 2</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fr-FR" sz="2800" b="0" i="0" strike="noStrike" cap="none" normalizeH="0" baseline="0" dirty="0" smtClean="0">
                <a:ln>
                  <a:noFill/>
                </a:ln>
                <a:solidFill>
                  <a:schemeClr val="tx1"/>
                </a:solidFill>
                <a:effectLst/>
                <a:latin typeface="Arial" pitchFamily="34" charset="0"/>
                <a:ea typeface="Calibri" pitchFamily="34" charset="0"/>
                <a:cs typeface="Arial" pitchFamily="34" charset="0"/>
              </a:rPr>
              <a:t>le dépérissement du centre-ville.</a:t>
            </a:r>
            <a:endParaRPr kumimoji="0" lang="fr-FR" sz="2800" b="0" i="0"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428596" y="4357694"/>
            <a:ext cx="87154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sng" strike="noStrike" cap="none" normalizeH="0" baseline="0" dirty="0" smtClean="0">
                <a:ln>
                  <a:noFill/>
                </a:ln>
                <a:solidFill>
                  <a:schemeClr val="tx1"/>
                </a:solidFill>
                <a:effectLst/>
                <a:latin typeface="Arial" pitchFamily="34" charset="0"/>
                <a:ea typeface="Calibri" pitchFamily="34" charset="0"/>
                <a:cs typeface="Arial" pitchFamily="34" charset="0"/>
              </a:rPr>
              <a:t>Menace  N° 3</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8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2800" b="0" i="0" strike="noStrike" cap="none" normalizeH="0" dirty="0" smtClean="0">
                <a:ln>
                  <a:noFill/>
                </a:ln>
                <a:solidFill>
                  <a:schemeClr val="tx1"/>
                </a:solidFill>
                <a:effectLst/>
                <a:latin typeface="Arial" pitchFamily="34" charset="0"/>
                <a:ea typeface="Calibri" pitchFamily="34" charset="0"/>
                <a:cs typeface="Arial" pitchFamily="34" charset="0"/>
              </a:rPr>
              <a:t>le développement du commerce en ligne</a:t>
            </a:r>
            <a:r>
              <a:rPr kumimoji="0" lang="fr-FR" sz="2800" b="0" i="0"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0" i="0"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28596" y="5429264"/>
            <a:ext cx="87154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sng" strike="noStrike" cap="none" normalizeH="0" baseline="0" dirty="0" smtClean="0">
                <a:ln>
                  <a:noFill/>
                </a:ln>
                <a:solidFill>
                  <a:schemeClr val="tx1"/>
                </a:solidFill>
                <a:effectLst/>
                <a:latin typeface="Arial" pitchFamily="34" charset="0"/>
                <a:ea typeface="Calibri" pitchFamily="34" charset="0"/>
                <a:cs typeface="Arial" pitchFamily="34" charset="0"/>
              </a:rPr>
              <a:t>Menace  N° 4</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8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2800" b="0" i="0" strike="noStrike" cap="none" normalizeH="0" dirty="0" smtClean="0">
                <a:ln>
                  <a:noFill/>
                </a:ln>
                <a:solidFill>
                  <a:schemeClr val="tx1"/>
                </a:solidFill>
                <a:effectLst/>
                <a:latin typeface="Arial" pitchFamily="34" charset="0"/>
                <a:ea typeface="Calibri" pitchFamily="34" charset="0"/>
                <a:cs typeface="Arial" pitchFamily="34" charset="0"/>
              </a:rPr>
              <a:t>la baisse du pouvoir d’achat</a:t>
            </a:r>
            <a:endParaRPr kumimoji="0" lang="fr-FR" sz="2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143000"/>
          </a:xfrm>
        </p:spPr>
        <p:txBody>
          <a:bodyPr>
            <a:normAutofit fontScale="90000"/>
          </a:bodyPr>
          <a:lstStyle/>
          <a:p>
            <a:r>
              <a:rPr lang="fr-FR" b="1" dirty="0" smtClean="0"/>
              <a:t>PLAN D’ACTIONS</a:t>
            </a:r>
            <a:br>
              <a:rPr lang="fr-FR" b="1" dirty="0" smtClean="0"/>
            </a:br>
            <a:r>
              <a:rPr lang="fr-FR" b="1" dirty="0" smtClean="0"/>
              <a:t>4 OBJECTIFS / 26 ACTIONS</a:t>
            </a:r>
            <a:endParaRPr lang="fr-FR" b="1" dirty="0"/>
          </a:p>
        </p:txBody>
      </p:sp>
      <p:sp>
        <p:nvSpPr>
          <p:cNvPr id="4" name="Text Box 2"/>
          <p:cNvSpPr txBox="1">
            <a:spLocks noGrp="1" noChangeArrowheads="1"/>
          </p:cNvSpPr>
          <p:nvPr>
            <p:ph idx="1"/>
          </p:nvPr>
        </p:nvSpPr>
        <p:spPr bwMode="auto">
          <a:xfrm>
            <a:off x="285720" y="2285992"/>
            <a:ext cx="8572560" cy="104298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2 : Faciliter l’implantation de nouveaux commerces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innovants et différenciant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
          <p:cNvSpPr txBox="1">
            <a:spLocks noChangeArrowheads="1"/>
          </p:cNvSpPr>
          <p:nvPr/>
        </p:nvSpPr>
        <p:spPr bwMode="auto">
          <a:xfrm>
            <a:off x="285720" y="1357298"/>
            <a:ext cx="8497916" cy="368300"/>
          </a:xfrm>
          <a:prstGeom prst="rect">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Objectif 1 : Soutenir et accompagner les commerces en place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Text Box 2"/>
          <p:cNvSpPr txBox="1">
            <a:spLocks noChangeArrowheads="1"/>
          </p:cNvSpPr>
          <p:nvPr/>
        </p:nvSpPr>
        <p:spPr bwMode="auto">
          <a:xfrm>
            <a:off x="285720" y="4071942"/>
            <a:ext cx="8572560" cy="866766"/>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3 : Encourager</a:t>
            </a:r>
            <a:r>
              <a:rPr kumimoji="0" lang="fr-FR" sz="2000" b="1" i="0" u="none" strike="noStrike" cap="none" normalizeH="0" dirty="0" smtClean="0">
                <a:ln>
                  <a:noFill/>
                </a:ln>
                <a:solidFill>
                  <a:schemeClr val="bg1"/>
                </a:solidFill>
                <a:effectLst/>
                <a:latin typeface="Arial" pitchFamily="34" charset="0"/>
                <a:cs typeface="Arial" pitchFamily="34" charset="0"/>
              </a:rPr>
              <a:t> le développement de nouvelles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dirty="0" smtClean="0">
                <a:ln>
                  <a:noFill/>
                </a:ln>
                <a:solidFill>
                  <a:schemeClr val="bg1"/>
                </a:solidFill>
                <a:effectLst/>
                <a:latin typeface="Arial" pitchFamily="34" charset="0"/>
                <a:cs typeface="Arial" pitchFamily="34" charset="0"/>
              </a:rPr>
              <a:t>expériences de commerce </a:t>
            </a:r>
            <a:r>
              <a:rPr kumimoji="0" lang="fr-FR" sz="20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428564" y="5500702"/>
            <a:ext cx="8715436" cy="86676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effectLst/>
                <a:latin typeface="Arial" pitchFamily="34" charset="0"/>
                <a:cs typeface="Arial" pitchFamily="34" charset="0"/>
              </a:rPr>
              <a:t>Objectif 4 :</a:t>
            </a:r>
            <a:r>
              <a:rPr kumimoji="0" lang="fr-FR" sz="2000" b="1" i="0" u="none" strike="noStrike" cap="none" normalizeH="0" dirty="0" smtClean="0">
                <a:ln>
                  <a:noFill/>
                </a:ln>
                <a:effectLst/>
                <a:latin typeface="Arial" pitchFamily="34" charset="0"/>
                <a:cs typeface="Arial" pitchFamily="34" charset="0"/>
              </a:rPr>
              <a:t> Lier l’activité commerciale à celles des pôles majeurs d’attractivité du centre-ville.</a:t>
            </a:r>
            <a:endParaRPr kumimoji="0" lang="fr-FR" sz="1800" b="0" i="0" u="none" strike="noStrike" cap="none" normalizeH="0" baseline="0" dirty="0" smtClean="0">
              <a:ln>
                <a:noFill/>
              </a:ln>
              <a:effectLst/>
              <a:latin typeface="Arial" pitchFamily="34" charset="0"/>
              <a:cs typeface="Arial" pitchFamily="34" charset="0"/>
            </a:endParaRPr>
          </a:p>
        </p:txBody>
      </p:sp>
      <p:sp>
        <p:nvSpPr>
          <p:cNvPr id="8" name="Rectangle 7"/>
          <p:cNvSpPr/>
          <p:nvPr/>
        </p:nvSpPr>
        <p:spPr>
          <a:xfrm>
            <a:off x="285720" y="1785926"/>
            <a:ext cx="2544286" cy="369332"/>
          </a:xfrm>
          <a:prstGeom prst="rect">
            <a:avLst/>
          </a:prstGeom>
        </p:spPr>
        <p:txBody>
          <a:bodyPr wrap="none">
            <a:spAutoFit/>
          </a:bodyPr>
          <a:lstStyle/>
          <a:p>
            <a:pPr>
              <a:buNone/>
            </a:pPr>
            <a:r>
              <a:rPr lang="fr-FR" b="1" dirty="0" smtClean="0">
                <a:latin typeface="Arial" pitchFamily="34" charset="0"/>
                <a:cs typeface="Arial" pitchFamily="34" charset="0"/>
              </a:rPr>
              <a:t>12 actions proposées</a:t>
            </a:r>
          </a:p>
        </p:txBody>
      </p:sp>
      <p:sp>
        <p:nvSpPr>
          <p:cNvPr id="9" name="Rectangle 8"/>
          <p:cNvSpPr/>
          <p:nvPr/>
        </p:nvSpPr>
        <p:spPr>
          <a:xfrm>
            <a:off x="357158" y="3500438"/>
            <a:ext cx="2416046" cy="369332"/>
          </a:xfrm>
          <a:prstGeom prst="rect">
            <a:avLst/>
          </a:prstGeom>
        </p:spPr>
        <p:txBody>
          <a:bodyPr wrap="none">
            <a:spAutoFit/>
          </a:bodyPr>
          <a:lstStyle/>
          <a:p>
            <a:pPr>
              <a:buNone/>
            </a:pPr>
            <a:r>
              <a:rPr lang="fr-FR" b="1" dirty="0" smtClean="0">
                <a:latin typeface="Arial" pitchFamily="34" charset="0"/>
                <a:cs typeface="Arial" pitchFamily="34" charset="0"/>
              </a:rPr>
              <a:t>7 actions proposées</a:t>
            </a:r>
          </a:p>
        </p:txBody>
      </p:sp>
      <p:sp>
        <p:nvSpPr>
          <p:cNvPr id="10" name="Rectangle 9"/>
          <p:cNvSpPr/>
          <p:nvPr/>
        </p:nvSpPr>
        <p:spPr>
          <a:xfrm>
            <a:off x="357158" y="5000636"/>
            <a:ext cx="2492990" cy="369332"/>
          </a:xfrm>
          <a:prstGeom prst="rect">
            <a:avLst/>
          </a:prstGeom>
        </p:spPr>
        <p:txBody>
          <a:bodyPr wrap="none">
            <a:spAutoFit/>
          </a:bodyPr>
          <a:lstStyle/>
          <a:p>
            <a:r>
              <a:rPr lang="fr-FR" b="1" dirty="0" smtClean="0">
                <a:latin typeface="Arial" pitchFamily="34" charset="0"/>
                <a:cs typeface="Arial" pitchFamily="34" charset="0"/>
              </a:rPr>
              <a:t>4 actions proposées</a:t>
            </a:r>
          </a:p>
        </p:txBody>
      </p:sp>
      <p:sp>
        <p:nvSpPr>
          <p:cNvPr id="11" name="Rectangle 10"/>
          <p:cNvSpPr/>
          <p:nvPr/>
        </p:nvSpPr>
        <p:spPr>
          <a:xfrm>
            <a:off x="428596" y="6488668"/>
            <a:ext cx="2492990" cy="369332"/>
          </a:xfrm>
          <a:prstGeom prst="rect">
            <a:avLst/>
          </a:prstGeom>
        </p:spPr>
        <p:txBody>
          <a:bodyPr wrap="none">
            <a:spAutoFit/>
          </a:bodyPr>
          <a:lstStyle/>
          <a:p>
            <a:r>
              <a:rPr lang="fr-FR" b="1" dirty="0" smtClean="0">
                <a:latin typeface="Arial" pitchFamily="34" charset="0"/>
                <a:cs typeface="Arial" pitchFamily="34" charset="0"/>
              </a:rPr>
              <a:t>3 actions proposées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939784"/>
          </a:xfrm>
        </p:spPr>
        <p:txBody>
          <a:bodyPr/>
          <a:lstStyle/>
          <a:p>
            <a:r>
              <a:rPr lang="fr-FR" b="1" dirty="0" smtClean="0"/>
              <a:t>L’organisation opérationnelle</a:t>
            </a:r>
            <a:endParaRPr lang="fr-FR" dirty="0"/>
          </a:p>
        </p:txBody>
      </p:sp>
      <p:sp>
        <p:nvSpPr>
          <p:cNvPr id="3" name="Espace réservé du contenu 2"/>
          <p:cNvSpPr>
            <a:spLocks noGrp="1"/>
          </p:cNvSpPr>
          <p:nvPr>
            <p:ph idx="1"/>
          </p:nvPr>
        </p:nvSpPr>
        <p:spPr>
          <a:xfrm>
            <a:off x="428596" y="928670"/>
            <a:ext cx="8258204" cy="5643602"/>
          </a:xfrm>
        </p:spPr>
        <p:txBody>
          <a:bodyPr>
            <a:normAutofit fontScale="25000" lnSpcReduction="20000"/>
          </a:bodyPr>
          <a:lstStyle/>
          <a:p>
            <a:pPr algn="ctr">
              <a:buNone/>
            </a:pPr>
            <a:r>
              <a:rPr lang="fr-FR" sz="6400" b="1" dirty="0" smtClean="0">
                <a:latin typeface="Arial" pitchFamily="34" charset="0"/>
                <a:cs typeface="Arial" pitchFamily="34" charset="0"/>
              </a:rPr>
              <a:t>Roubaix Côté Commerce</a:t>
            </a:r>
          </a:p>
          <a:p>
            <a:pPr>
              <a:buNone/>
            </a:pPr>
            <a:endParaRPr lang="fr-FR" dirty="0" smtClean="0">
              <a:latin typeface="Arial" pitchFamily="34" charset="0"/>
              <a:cs typeface="Arial" pitchFamily="34" charset="0"/>
            </a:endParaRPr>
          </a:p>
          <a:p>
            <a:pPr>
              <a:buNone/>
            </a:pPr>
            <a:r>
              <a:rPr lang="fr-FR" sz="6400" b="1" dirty="0" smtClean="0">
                <a:latin typeface="Arial" pitchFamily="34" charset="0"/>
                <a:cs typeface="Arial" pitchFamily="34" charset="0"/>
              </a:rPr>
              <a:t>Membres actuels :</a:t>
            </a:r>
          </a:p>
          <a:p>
            <a:pPr>
              <a:buNone/>
            </a:pPr>
            <a:r>
              <a:rPr lang="fr-FR" sz="6400" dirty="0" smtClean="0">
                <a:latin typeface="Arial" pitchFamily="34" charset="0"/>
                <a:cs typeface="Arial" pitchFamily="34" charset="0"/>
              </a:rPr>
              <a:t>Ville de Roubaix (4 membres) </a:t>
            </a:r>
          </a:p>
          <a:p>
            <a:pPr>
              <a:buNone/>
            </a:pPr>
            <a:r>
              <a:rPr lang="fr-FR" sz="6400" dirty="0" smtClean="0">
                <a:latin typeface="Arial" pitchFamily="34" charset="0"/>
                <a:cs typeface="Arial" pitchFamily="34" charset="0"/>
              </a:rPr>
              <a:t>Chambres consulaires (2 membres CCI , 1 membre CMA)</a:t>
            </a:r>
          </a:p>
          <a:p>
            <a:pPr>
              <a:buNone/>
            </a:pPr>
            <a:r>
              <a:rPr lang="fr-FR" sz="6400" dirty="0" smtClean="0">
                <a:latin typeface="Arial" pitchFamily="34" charset="0"/>
                <a:cs typeface="Arial" pitchFamily="34" charset="0"/>
              </a:rPr>
              <a:t>Personnalités qualifiées (2 membres)</a:t>
            </a:r>
          </a:p>
          <a:p>
            <a:pPr>
              <a:buNone/>
            </a:pPr>
            <a:r>
              <a:rPr lang="fr-FR" sz="6400" dirty="0" smtClean="0">
                <a:latin typeface="Arial" pitchFamily="34" charset="0"/>
                <a:cs typeface="Arial" pitchFamily="34" charset="0"/>
              </a:rPr>
              <a:t>Grandes enseignes (Mac Arthur Glen, l’Usine, Cinéma, Espace Grand Rue, 4 membres)</a:t>
            </a:r>
          </a:p>
          <a:p>
            <a:pPr>
              <a:buNone/>
            </a:pPr>
            <a:r>
              <a:rPr lang="fr-FR" sz="6400" dirty="0" smtClean="0">
                <a:latin typeface="Arial" pitchFamily="34" charset="0"/>
                <a:cs typeface="Arial" pitchFamily="34" charset="0"/>
              </a:rPr>
              <a:t>Union Commerciale du Centre Ville de Roubaix (non représentée)</a:t>
            </a:r>
          </a:p>
          <a:p>
            <a:pPr>
              <a:buNone/>
            </a:pPr>
            <a:endParaRPr lang="fr-FR" sz="6400" dirty="0" smtClean="0">
              <a:latin typeface="Arial" pitchFamily="34" charset="0"/>
              <a:cs typeface="Arial" pitchFamily="34" charset="0"/>
            </a:endParaRPr>
          </a:p>
          <a:p>
            <a:pPr>
              <a:buNone/>
            </a:pPr>
            <a:r>
              <a:rPr lang="fr-FR" sz="6400" b="1" dirty="0" smtClean="0">
                <a:latin typeface="Arial" pitchFamily="34" charset="0"/>
                <a:cs typeface="Arial" pitchFamily="34" charset="0"/>
              </a:rPr>
              <a:t>Les nouveaux acteurs </a:t>
            </a:r>
            <a:r>
              <a:rPr lang="fr-FR" sz="6400" dirty="0" smtClean="0">
                <a:latin typeface="Arial" pitchFamily="34" charset="0"/>
                <a:cs typeface="Arial" pitchFamily="34" charset="0"/>
              </a:rPr>
              <a:t>invités à rejoindre RCC au sein du comité de pilotage du plan d’actions pourraient être :</a:t>
            </a:r>
          </a:p>
          <a:p>
            <a:pPr>
              <a:buNone/>
            </a:pPr>
            <a:endParaRPr lang="fr-FR" sz="6400" dirty="0" smtClean="0">
              <a:latin typeface="Arial" pitchFamily="34" charset="0"/>
              <a:cs typeface="Arial" pitchFamily="34" charset="0"/>
            </a:endParaRPr>
          </a:p>
          <a:p>
            <a:r>
              <a:rPr lang="fr-FR" sz="6400" b="1" dirty="0" smtClean="0">
                <a:latin typeface="Arial" pitchFamily="34" charset="0"/>
                <a:cs typeface="Arial" pitchFamily="34" charset="0"/>
              </a:rPr>
              <a:t>Le collège « acteurs économiques du centre-ville » </a:t>
            </a:r>
            <a:r>
              <a:rPr lang="fr-FR" sz="6400" dirty="0" smtClean="0">
                <a:latin typeface="Arial" pitchFamily="34" charset="0"/>
                <a:cs typeface="Arial" pitchFamily="34" charset="0"/>
              </a:rPr>
              <a:t>(1 représentant des commerçants + 1 représentant des autres acteurs économiques du centre-ville)</a:t>
            </a:r>
          </a:p>
          <a:p>
            <a:r>
              <a:rPr lang="fr-FR" sz="6400" b="1" dirty="0" err="1" smtClean="0">
                <a:latin typeface="Arial" pitchFamily="34" charset="0"/>
                <a:cs typeface="Arial" pitchFamily="34" charset="0"/>
              </a:rPr>
              <a:t>Parcogest</a:t>
            </a:r>
            <a:r>
              <a:rPr lang="fr-FR" sz="6400" b="1" dirty="0" smtClean="0">
                <a:latin typeface="Arial" pitchFamily="34" charset="0"/>
                <a:cs typeface="Arial" pitchFamily="34" charset="0"/>
              </a:rPr>
              <a:t> </a:t>
            </a:r>
            <a:r>
              <a:rPr lang="fr-FR" sz="6400" dirty="0" smtClean="0">
                <a:latin typeface="Arial" pitchFamily="34" charset="0"/>
                <a:cs typeface="Arial" pitchFamily="34" charset="0"/>
              </a:rPr>
              <a:t>(Associations ou entreprises non commerciales œuvrant pour le développement du centre-ville)</a:t>
            </a:r>
          </a:p>
          <a:p>
            <a:r>
              <a:rPr lang="fr-FR" sz="6400" b="1" dirty="0" err="1" smtClean="0">
                <a:latin typeface="Arial" pitchFamily="34" charset="0"/>
                <a:cs typeface="Arial" pitchFamily="34" charset="0"/>
              </a:rPr>
              <a:t>Transpole</a:t>
            </a:r>
            <a:r>
              <a:rPr lang="fr-FR" sz="6400" b="1" dirty="0" smtClean="0">
                <a:latin typeface="Arial" pitchFamily="34" charset="0"/>
                <a:cs typeface="Arial" pitchFamily="34" charset="0"/>
              </a:rPr>
              <a:t> </a:t>
            </a:r>
            <a:r>
              <a:rPr lang="fr-FR" sz="6400" dirty="0" smtClean="0">
                <a:latin typeface="Arial" pitchFamily="34" charset="0"/>
                <a:cs typeface="Arial" pitchFamily="34" charset="0"/>
              </a:rPr>
              <a:t>(Associations ou entreprises non commerciales œuvrant pour le développement du centre-ville)</a:t>
            </a:r>
          </a:p>
          <a:p>
            <a:pPr lvl="0"/>
            <a:r>
              <a:rPr lang="fr-FR" sz="6400" b="1" dirty="0" smtClean="0">
                <a:latin typeface="Arial" pitchFamily="34" charset="0"/>
                <a:cs typeface="Arial" pitchFamily="34" charset="0"/>
              </a:rPr>
              <a:t>Paris store </a:t>
            </a:r>
            <a:r>
              <a:rPr lang="fr-FR" sz="6400" dirty="0" smtClean="0">
                <a:latin typeface="Arial" pitchFamily="34" charset="0"/>
                <a:cs typeface="Arial" pitchFamily="34" charset="0"/>
              </a:rPr>
              <a:t>(Grande enseigne)</a:t>
            </a:r>
            <a:endParaRPr lang="fr-FR" sz="6400" b="1" dirty="0" smtClean="0">
              <a:latin typeface="Arial" pitchFamily="34" charset="0"/>
              <a:cs typeface="Arial" pitchFamily="34" charset="0"/>
            </a:endParaRPr>
          </a:p>
          <a:p>
            <a:pPr lvl="0">
              <a:buNone/>
            </a:pPr>
            <a:endParaRPr lang="fr-FR" sz="6400" b="1" dirty="0" smtClean="0">
              <a:latin typeface="Arial" pitchFamily="34" charset="0"/>
              <a:cs typeface="Arial" pitchFamily="34" charset="0"/>
            </a:endParaRPr>
          </a:p>
          <a:p>
            <a:pPr lvl="0"/>
            <a:endParaRPr lang="fr-FR" sz="6400" dirty="0" smtClean="0">
              <a:latin typeface="Arial" pitchFamily="34" charset="0"/>
              <a:cs typeface="Arial" pitchFamily="34" charset="0"/>
            </a:endParaRPr>
          </a:p>
          <a:p>
            <a:pPr lvl="0"/>
            <a:endParaRPr lang="fr-FR" sz="6400" dirty="0" smtClean="0">
              <a:latin typeface="Arial" pitchFamily="34" charset="0"/>
              <a:cs typeface="Arial" pitchFamily="34" charset="0"/>
            </a:endParaRPr>
          </a:p>
          <a:p>
            <a:pPr>
              <a:buNone/>
            </a:pPr>
            <a:r>
              <a:rPr lang="fr-FR" sz="6400" dirty="0" smtClean="0">
                <a:latin typeface="Arial" pitchFamily="34" charset="0"/>
                <a:cs typeface="Arial" pitchFamily="34" charset="0"/>
              </a:rPr>
              <a:t>Les modalités de participation de chacun de ces nouveaux membres feront l’objet d’une discussion en Assemblée Générale avant leur intégration.</a:t>
            </a:r>
          </a:p>
          <a:p>
            <a:pPr>
              <a:buNone/>
            </a:pPr>
            <a:endParaRPr lang="fr-FR"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3116"/>
            <a:ext cx="8643998" cy="4500594"/>
          </a:xfrm>
        </p:spPr>
        <p:txBody>
          <a:bodyPr>
            <a:normAutofit fontScale="40000" lnSpcReduction="20000"/>
          </a:bodyPr>
          <a:lstStyle/>
          <a:p>
            <a:pPr>
              <a:buNone/>
            </a:pPr>
            <a:r>
              <a:rPr lang="fr-FR" sz="5800" dirty="0" smtClean="0"/>
              <a:t>-	26 FICHES ACTIONS</a:t>
            </a:r>
          </a:p>
          <a:p>
            <a:pPr>
              <a:buNone/>
            </a:pPr>
            <a:r>
              <a:rPr lang="fr-FR" sz="5800" dirty="0" smtClean="0"/>
              <a:t>Objectifs – Effets attendus – Dépenses – Indicateurs de réalisations – Expérience comparables.</a:t>
            </a:r>
          </a:p>
          <a:p>
            <a:pPr>
              <a:buNone/>
            </a:pPr>
            <a:endParaRPr lang="fr-FR" sz="5800" dirty="0" smtClean="0"/>
          </a:p>
          <a:p>
            <a:r>
              <a:rPr lang="fr-FR" sz="5800" dirty="0" smtClean="0"/>
              <a:t>Budget 2018 :  </a:t>
            </a:r>
            <a:r>
              <a:rPr lang="fr-FR" sz="5800" b="1" dirty="0" smtClean="0"/>
              <a:t>25 500 € 	</a:t>
            </a:r>
          </a:p>
          <a:p>
            <a:pPr>
              <a:buNone/>
            </a:pPr>
            <a:endParaRPr lang="fr-FR" sz="5800" dirty="0" smtClean="0"/>
          </a:p>
          <a:p>
            <a:r>
              <a:rPr lang="fr-FR" sz="5800" dirty="0" smtClean="0"/>
              <a:t>Budget 2019 :  </a:t>
            </a:r>
            <a:r>
              <a:rPr lang="fr-FR" sz="5800" b="1" dirty="0" smtClean="0"/>
              <a:t>44 600 € 	</a:t>
            </a:r>
          </a:p>
          <a:p>
            <a:pPr>
              <a:buNone/>
            </a:pPr>
            <a:endParaRPr lang="fr-FR" sz="5800" dirty="0" smtClean="0"/>
          </a:p>
          <a:p>
            <a:r>
              <a:rPr lang="fr-FR" sz="5800" dirty="0" smtClean="0"/>
              <a:t>Budget 2020 :  </a:t>
            </a:r>
            <a:r>
              <a:rPr lang="fr-FR" sz="5800" b="1" dirty="0" smtClean="0"/>
              <a:t>44 000 € </a:t>
            </a:r>
            <a:r>
              <a:rPr lang="fr-FR" sz="5800" dirty="0" smtClean="0"/>
              <a:t>	</a:t>
            </a:r>
          </a:p>
          <a:p>
            <a:pPr>
              <a:buNone/>
            </a:pPr>
            <a:endParaRPr lang="fr-FR" dirty="0" smtClean="0"/>
          </a:p>
          <a:p>
            <a:pPr>
              <a:buNone/>
            </a:pPr>
            <a:endParaRPr lang="fr-FR" dirty="0" smtClean="0"/>
          </a:p>
          <a:p>
            <a:pPr>
              <a:buNone/>
            </a:pPr>
            <a:endParaRPr lang="fr-FR" dirty="0" smtClean="0"/>
          </a:p>
          <a:p>
            <a:pPr algn="ctr">
              <a:buNone/>
            </a:pPr>
            <a:r>
              <a:rPr lang="fr-FR" sz="8000" dirty="0" smtClean="0"/>
              <a:t>			QUELQUES  ACTIONS PROPOSEES…</a:t>
            </a:r>
            <a:endParaRPr lang="fr-FR" sz="8000" dirty="0"/>
          </a:p>
        </p:txBody>
      </p:sp>
      <p:sp>
        <p:nvSpPr>
          <p:cNvPr id="4" name="Titre 1"/>
          <p:cNvSpPr>
            <a:spLocks noGrp="1"/>
          </p:cNvSpPr>
          <p:nvPr>
            <p:ph type="title"/>
          </p:nvPr>
        </p:nvSpPr>
        <p:spPr>
          <a:xfrm>
            <a:off x="457200" y="274638"/>
            <a:ext cx="8229600" cy="1654164"/>
          </a:xfrm>
        </p:spPr>
        <p:txBody>
          <a:bodyPr>
            <a:normAutofit/>
          </a:bodyPr>
          <a:lstStyle/>
          <a:p>
            <a:r>
              <a:rPr lang="fr-FR" b="1" dirty="0" smtClean="0"/>
              <a:t/>
            </a:r>
            <a:br>
              <a:rPr lang="fr-FR" b="1" dirty="0" smtClean="0"/>
            </a:br>
            <a:r>
              <a:rPr lang="fr-FR" b="1" dirty="0" smtClean="0"/>
              <a:t>PLAN D’ACTIONS</a:t>
            </a:r>
            <a:endParaRPr lang="fr-FR" b="1" dirty="0"/>
          </a:p>
        </p:txBody>
      </p:sp>
      <p:pic>
        <p:nvPicPr>
          <p:cNvPr id="151554" name="Picture 2" descr="C:\Users\Moi\Desktop\agenda9977986.jpg"/>
          <p:cNvPicPr>
            <a:picLocks noChangeAspect="1" noChangeArrowheads="1"/>
          </p:cNvPicPr>
          <p:nvPr/>
        </p:nvPicPr>
        <p:blipFill>
          <a:blip r:embed="rId2"/>
          <a:srcRect/>
          <a:stretch>
            <a:fillRect/>
          </a:stretch>
        </p:blipFill>
        <p:spPr bwMode="auto">
          <a:xfrm>
            <a:off x="571472" y="71414"/>
            <a:ext cx="1357322" cy="1357322"/>
          </a:xfrm>
          <a:prstGeom prst="rect">
            <a:avLst/>
          </a:prstGeom>
          <a:noFill/>
        </p:spPr>
      </p:pic>
      <p:pic>
        <p:nvPicPr>
          <p:cNvPr id="151555" name="Picture 3" descr="C:\Users\Moi\Desktop\RBXShopping-fondNoir-01.png"/>
          <p:cNvPicPr>
            <a:picLocks noChangeAspect="1" noChangeArrowheads="1"/>
          </p:cNvPicPr>
          <p:nvPr/>
        </p:nvPicPr>
        <p:blipFill>
          <a:blip r:embed="rId3" cstate="print"/>
          <a:srcRect/>
          <a:stretch>
            <a:fillRect/>
          </a:stretch>
        </p:blipFill>
        <p:spPr bwMode="auto">
          <a:xfrm>
            <a:off x="7572396" y="357166"/>
            <a:ext cx="928694" cy="92869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normAutofit fontScale="90000"/>
          </a:bodyPr>
          <a:lstStyle/>
          <a:p>
            <a:r>
              <a:rPr lang="fr-FR" sz="3600" b="1" dirty="0" smtClean="0"/>
              <a:t/>
            </a:r>
            <a:br>
              <a:rPr lang="fr-FR" sz="3600" b="1" dirty="0" smtClean="0"/>
            </a:br>
            <a:r>
              <a:rPr lang="fr-FR" sz="3600" b="1" dirty="0" smtClean="0"/>
              <a:t>STRATEGIE DE DYNAMISATION DU COMMERCE AU CENTRE-VILLE DE ROUBAIX</a:t>
            </a:r>
            <a:r>
              <a:rPr lang="fr-FR" b="1" dirty="0" smtClean="0"/>
              <a:t/>
            </a:r>
            <a:br>
              <a:rPr lang="fr-FR" b="1" dirty="0" smtClean="0"/>
            </a:br>
            <a:endParaRPr lang="fr-FR" b="1" dirty="0"/>
          </a:p>
        </p:txBody>
      </p:sp>
      <p:sp>
        <p:nvSpPr>
          <p:cNvPr id="45058" name="Text Box 2"/>
          <p:cNvSpPr txBox="1">
            <a:spLocks noChangeArrowheads="1"/>
          </p:cNvSpPr>
          <p:nvPr/>
        </p:nvSpPr>
        <p:spPr bwMode="auto">
          <a:xfrm>
            <a:off x="215900" y="1347788"/>
            <a:ext cx="8570942" cy="368300"/>
          </a:xfrm>
          <a:prstGeom prst="rect">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Objectif 1 : Soutenir et accompagner les commerces en place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9" name="Text Box 3"/>
          <p:cNvSpPr txBox="1">
            <a:spLocks noChangeArrowheads="1"/>
          </p:cNvSpPr>
          <p:nvPr/>
        </p:nvSpPr>
        <p:spPr bwMode="auto">
          <a:xfrm>
            <a:off x="1142976" y="2000240"/>
            <a:ext cx="7127875"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N°1 : LE RENDEZ-VOUS DU COMMERCE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 7" descr="Résultat de recherche d'images pour &quot;le rendez-vous du commerce nancy&quot;">
            <a:hlinkClick r:id="rId2" tgtFrame="&quot;_blank&quot;"/>
          </p:cNvPr>
          <p:cNvPicPr/>
          <p:nvPr/>
        </p:nvPicPr>
        <p:blipFill>
          <a:blip r:embed="rId3"/>
          <a:srcRect/>
          <a:stretch>
            <a:fillRect/>
          </a:stretch>
        </p:blipFill>
        <p:spPr bwMode="auto">
          <a:xfrm>
            <a:off x="428596" y="2928934"/>
            <a:ext cx="2500330" cy="3000396"/>
          </a:xfrm>
          <a:prstGeom prst="rect">
            <a:avLst/>
          </a:prstGeom>
          <a:noFill/>
          <a:ln w="9525">
            <a:noFill/>
            <a:miter lim="800000"/>
            <a:headEnd/>
            <a:tailEnd/>
          </a:ln>
        </p:spPr>
      </p:pic>
      <p:sp>
        <p:nvSpPr>
          <p:cNvPr id="45060" name="Text Box 4"/>
          <p:cNvSpPr txBox="1">
            <a:spLocks noChangeArrowheads="1"/>
          </p:cNvSpPr>
          <p:nvPr/>
        </p:nvSpPr>
        <p:spPr bwMode="auto">
          <a:xfrm>
            <a:off x="3214678" y="2643182"/>
            <a:ext cx="5172075" cy="37147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Une journée dédiée au commerce et aux commerçants. Journée d’échanges et de rencontres.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Programme de conférence, de  débats, de tables rondes, d’ateliers participatifs, de mini-salon</a:t>
            </a:r>
            <a:r>
              <a:rPr kumimoji="0" lang="fr-FR" sz="2000" b="0" i="0" u="none" strike="noStrike" cap="none" normalizeH="0" dirty="0" smtClean="0">
                <a:ln>
                  <a:noFill/>
                </a:ln>
                <a:solidFill>
                  <a:schemeClr val="tx1"/>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cs typeface="Arial" pitchFamily="34" charset="0"/>
              </a:rPr>
              <a:t>réunissant des exposants pouvant apporter des solutions pratiques aux commerçants.</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Ce rendez-vous annuel est aussi l’occasion de faire le point sur les actions engagées et sur celles à venir.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357298"/>
            <a:ext cx="8497916" cy="368300"/>
          </a:xfrm>
          <a:prstGeom prst="rect">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Objectif 1 : Soutenir et accompagner les commerces en place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098" name="Text Box 2"/>
          <p:cNvSpPr txBox="1">
            <a:spLocks noChangeArrowheads="1"/>
          </p:cNvSpPr>
          <p:nvPr/>
        </p:nvSpPr>
        <p:spPr bwMode="auto">
          <a:xfrm>
            <a:off x="285720" y="1785926"/>
            <a:ext cx="8429684"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000" b="1" dirty="0" smtClean="0">
                <a:latin typeface="Arial" pitchFamily="34" charset="0"/>
                <a:cs typeface="Arial" pitchFamily="34" charset="0"/>
              </a:rPr>
              <a:t>Action N° 6 : BOOSTEUR</a:t>
            </a:r>
            <a:r>
              <a:rPr kumimoji="0" lang="fr-FR" sz="2000" b="1" i="0" u="none" strike="noStrike" cap="none" normalizeH="0" baseline="0" dirty="0" smtClean="0">
                <a:ln>
                  <a:noFill/>
                </a:ln>
                <a:solidFill>
                  <a:schemeClr val="tx1"/>
                </a:solidFill>
                <a:effectLst/>
                <a:latin typeface="Arial" pitchFamily="34" charset="0"/>
                <a:cs typeface="Arial" pitchFamily="34" charset="0"/>
              </a:rPr>
              <a:t> GRANDE RUE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ésultat de recherche d'images pour &quot;grand rue roubaix&quot;">
            <a:hlinkClick r:id="rId2" tgtFrame="&quot;_blank&quot;"/>
          </p:cNvPr>
          <p:cNvPicPr/>
          <p:nvPr/>
        </p:nvPicPr>
        <p:blipFill>
          <a:blip r:embed="rId3"/>
          <a:srcRect/>
          <a:stretch>
            <a:fillRect/>
          </a:stretch>
        </p:blipFill>
        <p:spPr bwMode="auto">
          <a:xfrm>
            <a:off x="357158" y="3357562"/>
            <a:ext cx="2143140" cy="1714512"/>
          </a:xfrm>
          <a:prstGeom prst="rect">
            <a:avLst/>
          </a:prstGeom>
          <a:noFill/>
          <a:ln w="9525">
            <a:noFill/>
            <a:miter lim="800000"/>
            <a:headEnd/>
            <a:tailEnd/>
          </a:ln>
        </p:spPr>
      </p:pic>
      <p:sp>
        <p:nvSpPr>
          <p:cNvPr id="4099" name="Text Box 3"/>
          <p:cNvSpPr txBox="1">
            <a:spLocks noChangeArrowheads="1"/>
          </p:cNvSpPr>
          <p:nvPr/>
        </p:nvSpPr>
        <p:spPr bwMode="auto">
          <a:xfrm>
            <a:off x="2714612" y="2285992"/>
            <a:ext cx="6072230" cy="43576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900" b="0" i="0" u="none" strike="noStrike" cap="none" normalizeH="0" baseline="0" dirty="0" smtClean="0">
                <a:ln>
                  <a:noFill/>
                </a:ln>
                <a:solidFill>
                  <a:schemeClr val="tx1"/>
                </a:solidFill>
                <a:effectLst/>
                <a:latin typeface="Arial" pitchFamily="34" charset="0"/>
                <a:cs typeface="Arial" pitchFamily="34" charset="0"/>
              </a:rPr>
              <a:t>Axe commerçant majeur du centre-ville, la Grande Rue doit faire l’objet d’une attention particulière.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900" b="0" i="0" u="none" strike="noStrike" cap="none" normalizeH="0" baseline="0" dirty="0" smtClean="0">
                <a:ln>
                  <a:noFill/>
                </a:ln>
                <a:solidFill>
                  <a:schemeClr val="tx1"/>
                </a:solidFill>
                <a:effectLst/>
                <a:latin typeface="Arial" pitchFamily="34" charset="0"/>
                <a:cs typeface="Arial" pitchFamily="34" charset="0"/>
              </a:rPr>
              <a:t>Sur proposition de la CCI, un audit des commerçants en place, notamment dans le domaine de la devanture, des vitrines et des enseignes pourrait être mis en place. Il permettrait de bâtir avec les commerçants une reconfiguration de ces éléments afin d’en améliorer l’esthétique et d’en favoriser une harmonisation.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900" b="0" i="0" u="none" strike="noStrike" cap="none" normalizeH="0" baseline="0" dirty="0" smtClean="0">
                <a:ln>
                  <a:noFill/>
                </a:ln>
                <a:solidFill>
                  <a:schemeClr val="tx1"/>
                </a:solidFill>
                <a:effectLst/>
                <a:latin typeface="Arial" pitchFamily="34" charset="0"/>
                <a:cs typeface="Arial" pitchFamily="34" charset="0"/>
              </a:rPr>
              <a:t>Par ailleurs, un diagnostic des éléments extérieurs tels que la chaussée, les trottoirs, les équipements de signalisation ou de propreté peut être envisagé afin de déterminer les améliorations à apporter pour rendre cette rue stratégique plus attractive.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500174"/>
            <a:ext cx="8497916" cy="368300"/>
          </a:xfrm>
          <a:prstGeom prst="rect">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Objectif 1 : Soutenir et accompagner les commerces en place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122" name="Text Box 2"/>
          <p:cNvSpPr txBox="1">
            <a:spLocks noChangeArrowheads="1"/>
          </p:cNvSpPr>
          <p:nvPr/>
        </p:nvSpPr>
        <p:spPr bwMode="auto">
          <a:xfrm>
            <a:off x="214282" y="2000240"/>
            <a:ext cx="8501122"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N°7 : JEUDI OUI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ésultat de recherche d'images pour &quot;jeudi oui mulhouse&quot;">
            <a:hlinkClick r:id="rId2" tgtFrame="&quot;_blank&quot;"/>
          </p:cNvPr>
          <p:cNvPicPr/>
          <p:nvPr/>
        </p:nvPicPr>
        <p:blipFill>
          <a:blip r:embed="rId3"/>
          <a:srcRect/>
          <a:stretch>
            <a:fillRect/>
          </a:stretch>
        </p:blipFill>
        <p:spPr bwMode="auto">
          <a:xfrm>
            <a:off x="428596" y="3286124"/>
            <a:ext cx="2857520" cy="2643206"/>
          </a:xfrm>
          <a:prstGeom prst="rect">
            <a:avLst/>
          </a:prstGeom>
          <a:noFill/>
          <a:ln w="9525">
            <a:noFill/>
            <a:miter lim="800000"/>
            <a:headEnd/>
            <a:tailEnd/>
          </a:ln>
        </p:spPr>
      </p:pic>
      <p:sp>
        <p:nvSpPr>
          <p:cNvPr id="5123" name="Text Box 3"/>
          <p:cNvSpPr txBox="1">
            <a:spLocks noChangeArrowheads="1"/>
          </p:cNvSpPr>
          <p:nvPr/>
        </p:nvSpPr>
        <p:spPr bwMode="auto">
          <a:xfrm>
            <a:off x="3571868" y="2500306"/>
            <a:ext cx="5172075" cy="40005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Sur la base de l’expérience de Mulhouse. Sur le secteur Grande Rue.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Organisation de nocturnes jusque 20 h, de mai à octobre.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Animations dans la rue.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Pour tout achat dans les magasins participants, un jeton remis aux clients offre une consommation sur une terrasse environnante.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Piétonisation de la Grande Rue 17/20 h à envisager.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500174"/>
            <a:ext cx="8497916" cy="368300"/>
          </a:xfrm>
          <a:prstGeom prst="rect">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Objectif 1 : Soutenir et accompagner les commerces en place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146" name="Text Box 2"/>
          <p:cNvSpPr txBox="1">
            <a:spLocks noChangeArrowheads="1"/>
          </p:cNvSpPr>
          <p:nvPr/>
        </p:nvSpPr>
        <p:spPr bwMode="auto">
          <a:xfrm>
            <a:off x="214282" y="2000240"/>
            <a:ext cx="8501122"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8 : ETUDE MARCHES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ésultat de recherche d'images pour &quot;marché de roubaix&quot;">
            <a:hlinkClick r:id="rId2" tgtFrame="&quot;_blank&quot;"/>
          </p:cNvPr>
          <p:cNvPicPr/>
          <p:nvPr/>
        </p:nvPicPr>
        <p:blipFill>
          <a:blip r:embed="rId3"/>
          <a:srcRect/>
          <a:stretch>
            <a:fillRect/>
          </a:stretch>
        </p:blipFill>
        <p:spPr bwMode="auto">
          <a:xfrm>
            <a:off x="357158" y="3571876"/>
            <a:ext cx="2428892" cy="1928826"/>
          </a:xfrm>
          <a:prstGeom prst="rect">
            <a:avLst/>
          </a:prstGeom>
          <a:noFill/>
          <a:ln w="9525">
            <a:noFill/>
            <a:miter lim="800000"/>
            <a:headEnd/>
            <a:tailEnd/>
          </a:ln>
        </p:spPr>
      </p:pic>
      <p:sp>
        <p:nvSpPr>
          <p:cNvPr id="6147" name="Text Box 3"/>
          <p:cNvSpPr txBox="1">
            <a:spLocks noChangeArrowheads="1"/>
          </p:cNvSpPr>
          <p:nvPr/>
        </p:nvSpPr>
        <p:spPr bwMode="auto">
          <a:xfrm>
            <a:off x="3000364" y="2500306"/>
            <a:ext cx="5715040" cy="40719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Les marchés constituent un axe de fréquentation important pour les centre-ville. Celui-ci semble sous-dimensionné à Roubaix alors même que la demande se développe.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L’étude préalable a mis en exergue la faiblesse de l’offre de marchés de plein air et l’absence de halles au centre-ville.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Des projets tels qu’un marché bio à la gare Lebas, un marché nocturne,</a:t>
            </a:r>
            <a:r>
              <a:rPr kumimoji="0" lang="fr-FR" sz="2000" b="0" i="0" u="none" strike="noStrike" cap="none" normalizeH="0" dirty="0" smtClean="0">
                <a:ln>
                  <a:noFill/>
                </a:ln>
                <a:solidFill>
                  <a:schemeClr val="tx1"/>
                </a:solidFill>
                <a:effectLst/>
                <a:latin typeface="Arial" pitchFamily="34" charset="0"/>
                <a:cs typeface="Arial" pitchFamily="34" charset="0"/>
              </a:rPr>
              <a:t> un marché flottant</a:t>
            </a:r>
            <a:r>
              <a:rPr kumimoji="0" lang="fr-FR" sz="2000" b="0" i="0" u="none" strike="noStrike" cap="none" normalizeH="0" baseline="0" dirty="0" smtClean="0">
                <a:ln>
                  <a:noFill/>
                </a:ln>
                <a:solidFill>
                  <a:schemeClr val="tx1"/>
                </a:solidFill>
                <a:effectLst/>
                <a:latin typeface="Arial" pitchFamily="34" charset="0"/>
                <a:cs typeface="Arial" pitchFamily="34" charset="0"/>
              </a:rPr>
              <a:t> ou un développement du marché du samedi matin couplé avec des ventes à thèmes (fleurs, livres</a:t>
            </a:r>
            <a:r>
              <a:rPr kumimoji="0" lang="fr-FR" sz="2000" b="0" i="0" u="none" strike="noStrike" cap="none" normalizeH="0" dirty="0" smtClean="0">
                <a:ln>
                  <a:noFill/>
                </a:ln>
                <a:solidFill>
                  <a:schemeClr val="tx1"/>
                </a:solidFill>
                <a:effectLst/>
                <a:latin typeface="Arial" pitchFamily="34" charset="0"/>
                <a:cs typeface="Arial" pitchFamily="34" charset="0"/>
              </a:rPr>
              <a:t> anciens</a:t>
            </a:r>
            <a:r>
              <a:rPr kumimoji="0" lang="fr-FR" sz="2000" b="0" i="0" u="none" strike="noStrike" cap="none" normalizeH="0" baseline="0" dirty="0" smtClean="0">
                <a:ln>
                  <a:noFill/>
                </a:ln>
                <a:solidFill>
                  <a:schemeClr val="tx1"/>
                </a:solidFill>
                <a:effectLst/>
                <a:latin typeface="Arial" pitchFamily="34" charset="0"/>
                <a:cs typeface="Arial" pitchFamily="34" charset="0"/>
              </a:rPr>
              <a:t>…) ont été évoqués.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571472" y="0"/>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357158" y="1214422"/>
            <a:ext cx="8501122" cy="785818"/>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2 : Faciliter l’implantation de nouveaux commerces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innovants et différenciant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3571868" y="2714620"/>
            <a:ext cx="521497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Afin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accompagner les porteurs de projets correspondant aux attentes identifi</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es, le dispositif </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commerce </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l</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essai</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ou </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boutique </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l</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essai</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a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montr</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son efficacit</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dans de nombreuses villes. Il s</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agit de faire b</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ficier au cr</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ateur de conditions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exploitation privil</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gi</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es pour le permettre de tester la faisabilit</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de son projet, en situation.</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Il b</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ficie le plus souvent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un loyer nul ou tr</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s mod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r</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un all</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gement de charges,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une aide </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la gestion et </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la communication,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un suivi comptable pour une p</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riode de 6 mois renouvelable une fois. A l</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issue de cette p</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riode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incubation, le n</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o-commer</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ant est </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galement suivi dans le cadre de son implantation d</a:t>
            </a:r>
            <a:r>
              <a:rPr kumimoji="0" lang="fr-FR" sz="1600" b="0" i="0" u="none" strike="noStrike" cap="none" normalizeH="0" baseline="0" dirty="0" smtClean="0">
                <a:ln>
                  <a:noFill/>
                </a:ln>
                <a:solidFill>
                  <a:srgbClr val="222222"/>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finitive dans un autre local du centre-ville. Rapprochement B.G.E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285720" y="2143116"/>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16 : </a:t>
            </a:r>
            <a:r>
              <a:rPr lang="fr-FR" sz="2000" b="1" dirty="0" smtClean="0"/>
              <a:t>LE COMMERCE A L’ESSAI</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042" name="AutoShape 2" descr="Résultat de recherche d'images pour &quot;boutiques à l'essai&quot;">
            <a:hlinkClick r:id="rId2"/>
          </p:cNvPr>
          <p:cNvSpPr>
            <a:spLocks noChangeAspect="1" noChangeArrowheads="1"/>
          </p:cNvSpPr>
          <p:nvPr/>
        </p:nvSpPr>
        <p:spPr bwMode="auto">
          <a:xfrm>
            <a:off x="2674938" y="-1608138"/>
            <a:ext cx="3086100" cy="3362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7044" name="AutoShape 4" descr="Résultat de recherche d'images pour &quot;boutiques à l'essai&quot;">
            <a:hlinkClick r:id="rId2"/>
          </p:cNvPr>
          <p:cNvSpPr>
            <a:spLocks noChangeAspect="1" noChangeArrowheads="1"/>
          </p:cNvSpPr>
          <p:nvPr/>
        </p:nvSpPr>
        <p:spPr bwMode="auto">
          <a:xfrm>
            <a:off x="2674938" y="-1608138"/>
            <a:ext cx="3086100" cy="3362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7048" name="Picture 8" descr="image actualité"/>
          <p:cNvPicPr>
            <a:picLocks noChangeAspect="1" noChangeArrowheads="1"/>
          </p:cNvPicPr>
          <p:nvPr/>
        </p:nvPicPr>
        <p:blipFill>
          <a:blip r:embed="rId3"/>
          <a:srcRect/>
          <a:stretch>
            <a:fillRect/>
          </a:stretch>
        </p:blipFill>
        <p:spPr bwMode="auto">
          <a:xfrm>
            <a:off x="285720" y="2714620"/>
            <a:ext cx="2936864" cy="2202648"/>
          </a:xfrm>
          <a:prstGeom prst="rect">
            <a:avLst/>
          </a:prstGeom>
          <a:noFill/>
        </p:spPr>
      </p:pic>
      <p:pic>
        <p:nvPicPr>
          <p:cNvPr id="6" name="Image 5" descr="Résultat de recherche d'images pour &quot;commerce à l'essai&quot;">
            <a:hlinkClick r:id="rId4" tgtFrame="&quot;_blank&quot;"/>
          </p:cNvPr>
          <p:cNvPicPr/>
          <p:nvPr/>
        </p:nvPicPr>
        <p:blipFill>
          <a:blip r:embed="rId5"/>
          <a:srcRect/>
          <a:stretch>
            <a:fillRect/>
          </a:stretch>
        </p:blipFill>
        <p:spPr bwMode="auto">
          <a:xfrm>
            <a:off x="285720" y="4357694"/>
            <a:ext cx="2857520" cy="22860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347788"/>
            <a:ext cx="8715436" cy="866766"/>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2 : Faciliter l’implantation de nouveaux commerces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innovants et différenciant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285720" y="2357430"/>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18 :</a:t>
            </a:r>
            <a:r>
              <a:rPr kumimoji="0" lang="fr-FR" sz="2000" b="1" i="0" u="none" strike="noStrike" cap="none" normalizeH="0" dirty="0" smtClean="0">
                <a:ln>
                  <a:noFill/>
                </a:ln>
                <a:solidFill>
                  <a:schemeClr val="tx1"/>
                </a:solidFill>
                <a:effectLst/>
                <a:latin typeface="Arial" pitchFamily="34" charset="0"/>
                <a:cs typeface="Arial" pitchFamily="34" charset="0"/>
              </a:rPr>
              <a:t> LE MULTI’SHOP</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https://www.hotelcapauxpierres.com/public_upload/images/Boutique%20Isle-aux-Coudres%20Charlevoix%20Hotel%20Cap-aux-Pierres.jpg"/>
          <p:cNvPicPr/>
          <p:nvPr/>
        </p:nvPicPr>
        <p:blipFill>
          <a:blip r:embed="rId2"/>
          <a:srcRect/>
          <a:stretch>
            <a:fillRect/>
          </a:stretch>
        </p:blipFill>
        <p:spPr bwMode="auto">
          <a:xfrm>
            <a:off x="428596" y="3357562"/>
            <a:ext cx="3143272" cy="2571768"/>
          </a:xfrm>
          <a:prstGeom prst="rect">
            <a:avLst/>
          </a:prstGeom>
          <a:noFill/>
          <a:ln w="9525">
            <a:noFill/>
            <a:miter lim="800000"/>
            <a:headEnd/>
            <a:tailEnd/>
          </a:ln>
        </p:spPr>
      </p:pic>
      <p:sp>
        <p:nvSpPr>
          <p:cNvPr id="66561" name="Rectangle 1"/>
          <p:cNvSpPr>
            <a:spLocks noChangeArrowheads="1"/>
          </p:cNvSpPr>
          <p:nvPr/>
        </p:nvSpPr>
        <p:spPr bwMode="auto">
          <a:xfrm>
            <a:off x="3929058" y="3071810"/>
            <a:ext cx="485775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De nombreux créateurs roubaisiens ne peuvent affronter seuls les charges relatives à l’exploitation d’une surface</a:t>
            </a:r>
            <a:r>
              <a:rPr kumimoji="0" lang="fr-FR" b="0" i="0" u="none" strike="noStrike" cap="none" normalizeH="0" dirty="0" smtClean="0">
                <a:ln>
                  <a:noFill/>
                </a:ln>
                <a:solidFill>
                  <a:schemeClr val="tx1"/>
                </a:solidFill>
                <a:effectLst/>
                <a:latin typeface="Arial" pitchFamily="34" charset="0"/>
                <a:ea typeface="Calibri" pitchFamily="34" charset="0"/>
                <a:cs typeface="Arial" pitchFamily="34" charset="0"/>
              </a:rPr>
              <a:t> commerciale.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a:t>
            </a:r>
            <a:r>
              <a:rPr lang="fr-FR" dirty="0" smtClean="0">
                <a:latin typeface="Arial" pitchFamily="34" charset="0"/>
                <a:ea typeface="Calibri" pitchFamily="34" charset="0"/>
                <a:cs typeface="Arial" pitchFamily="34" charset="0"/>
              </a:rPr>
              <a:t>« Multi-shop »</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permet à des créateurs désireux d’ouvrir boutique, de se regrouper au sein d’un même local, d’y partager un atelier et un espace de vente.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dirty="0" smtClean="0">
                <a:latin typeface="Arial" pitchFamily="34" charset="0"/>
                <a:ea typeface="Calibri" pitchFamily="34" charset="0"/>
                <a:cs typeface="Arial" pitchFamily="34" charset="0"/>
              </a:rPr>
              <a:t>L</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ocalisation de l’expérience, mise en contact de différents créateurs (4 maxi), organisation, lancement et suivi de l’expérience.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latin typeface="Arial" pitchFamily="34" charset="0"/>
                <a:cs typeface="Arial" pitchFamily="34" charset="0"/>
              </a:rPr>
              <a:t>Le contexte national</a:t>
            </a:r>
            <a:endParaRPr lang="fr-FR" b="1" dirty="0">
              <a:solidFill>
                <a:srgbClr val="0070C0"/>
              </a:solidFill>
              <a:latin typeface="Arial" pitchFamily="34" charset="0"/>
              <a:cs typeface="Arial" pitchFamily="34" charset="0"/>
            </a:endParaRPr>
          </a:p>
        </p:txBody>
      </p:sp>
      <p:sp>
        <p:nvSpPr>
          <p:cNvPr id="3" name="Espace réservé du contenu 2"/>
          <p:cNvSpPr>
            <a:spLocks noGrp="1"/>
          </p:cNvSpPr>
          <p:nvPr>
            <p:ph idx="1"/>
          </p:nvPr>
        </p:nvSpPr>
        <p:spPr>
          <a:xfrm>
            <a:off x="500034" y="1714488"/>
            <a:ext cx="8229600" cy="3186122"/>
          </a:xfrm>
        </p:spPr>
        <p:txBody>
          <a:bodyPr>
            <a:normAutofit fontScale="77500" lnSpcReduction="20000"/>
          </a:bodyPr>
          <a:lstStyle/>
          <a:p>
            <a:r>
              <a:rPr lang="fr-FR" dirty="0" smtClean="0">
                <a:latin typeface="Arial" pitchFamily="34" charset="0"/>
                <a:cs typeface="Arial" pitchFamily="34" charset="0"/>
              </a:rPr>
              <a:t>Un commerce de centre-ville en mutation</a:t>
            </a:r>
          </a:p>
          <a:p>
            <a:pPr>
              <a:buNone/>
            </a:pPr>
            <a:endParaRPr lang="fr-FR" dirty="0" smtClean="0">
              <a:latin typeface="Arial" pitchFamily="34" charset="0"/>
              <a:cs typeface="Arial" pitchFamily="34" charset="0"/>
            </a:endParaRPr>
          </a:p>
          <a:p>
            <a:r>
              <a:rPr lang="fr-FR" dirty="0" smtClean="0">
                <a:latin typeface="Arial" pitchFamily="34" charset="0"/>
                <a:cs typeface="Arial" pitchFamily="34" charset="0"/>
              </a:rPr>
              <a:t>Le développement du commerce en ligne</a:t>
            </a:r>
          </a:p>
          <a:p>
            <a:pPr>
              <a:buNone/>
            </a:pPr>
            <a:endParaRPr lang="fr-FR" dirty="0" smtClean="0">
              <a:latin typeface="Arial" pitchFamily="34" charset="0"/>
              <a:cs typeface="Arial" pitchFamily="34" charset="0"/>
            </a:endParaRPr>
          </a:p>
          <a:p>
            <a:r>
              <a:rPr lang="fr-FR" dirty="0" smtClean="0">
                <a:latin typeface="Arial" pitchFamily="34" charset="0"/>
                <a:cs typeface="Arial" pitchFamily="34" charset="0"/>
              </a:rPr>
              <a:t>Un bouleversement des habitudes de consommation</a:t>
            </a:r>
          </a:p>
          <a:p>
            <a:pPr>
              <a:buNone/>
            </a:pPr>
            <a:endParaRPr lang="fr-FR" dirty="0" smtClean="0">
              <a:latin typeface="Arial" pitchFamily="34" charset="0"/>
              <a:cs typeface="Arial" pitchFamily="34" charset="0"/>
            </a:endParaRPr>
          </a:p>
          <a:p>
            <a:r>
              <a:rPr lang="fr-FR" dirty="0" smtClean="0">
                <a:latin typeface="Arial" pitchFamily="34" charset="0"/>
                <a:cs typeface="Arial" pitchFamily="34" charset="0"/>
              </a:rPr>
              <a:t>Vers une consommation plus responsable</a:t>
            </a:r>
            <a:endParaRPr lang="fr-FR"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347788"/>
            <a:ext cx="8715436" cy="866766"/>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2 : Faciliter l’implantation de nouveaux commerces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innovants et différenciant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285720" y="2357430"/>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19 :</a:t>
            </a:r>
            <a:r>
              <a:rPr kumimoji="0" lang="fr-FR" sz="2000" b="1" i="0" u="none" strike="noStrike" cap="none" normalizeH="0" dirty="0" smtClean="0">
                <a:ln>
                  <a:noFill/>
                </a:ln>
                <a:solidFill>
                  <a:schemeClr val="tx1"/>
                </a:solidFill>
                <a:effectLst/>
                <a:latin typeface="Arial" pitchFamily="34" charset="0"/>
                <a:cs typeface="Arial" pitchFamily="34" charset="0"/>
              </a:rPr>
              <a:t> MINI-POLE ALIMENTAIRE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ésultat de recherche d'images pour &quot;commerce alimentaire centre ville&quot;">
            <a:hlinkClick r:id="rId2" tgtFrame="&quot;_blank&quot;"/>
          </p:cNvPr>
          <p:cNvPicPr/>
          <p:nvPr/>
        </p:nvPicPr>
        <p:blipFill>
          <a:blip r:embed="rId3"/>
          <a:srcRect/>
          <a:stretch>
            <a:fillRect/>
          </a:stretch>
        </p:blipFill>
        <p:spPr bwMode="auto">
          <a:xfrm>
            <a:off x="285720" y="3286124"/>
            <a:ext cx="3429024" cy="2643206"/>
          </a:xfrm>
          <a:prstGeom prst="rect">
            <a:avLst/>
          </a:prstGeom>
          <a:noFill/>
          <a:ln w="9525">
            <a:noFill/>
            <a:miter lim="800000"/>
            <a:headEnd/>
            <a:tailEnd/>
          </a:ln>
        </p:spPr>
      </p:pic>
      <p:sp>
        <p:nvSpPr>
          <p:cNvPr id="65537" name="Text Box 1"/>
          <p:cNvSpPr txBox="1">
            <a:spLocks noChangeArrowheads="1"/>
          </p:cNvSpPr>
          <p:nvPr/>
        </p:nvSpPr>
        <p:spPr bwMode="auto">
          <a:xfrm>
            <a:off x="4286248" y="3071810"/>
            <a:ext cx="4314825" cy="31432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dirty="0" smtClean="0">
                <a:latin typeface="Arial" pitchFamily="34" charset="0"/>
                <a:cs typeface="Arial" pitchFamily="34" charset="0"/>
              </a:rPr>
              <a:t>Afin de </a:t>
            </a:r>
            <a:r>
              <a:rPr kumimoji="0" lang="fr-FR" b="0" i="0" u="none" strike="noStrike" cap="none" normalizeH="0" baseline="0" dirty="0" smtClean="0">
                <a:ln>
                  <a:noFill/>
                </a:ln>
                <a:solidFill>
                  <a:schemeClr val="tx1"/>
                </a:solidFill>
                <a:effectLst/>
                <a:latin typeface="Arial" pitchFamily="34" charset="0"/>
                <a:cs typeface="Arial" pitchFamily="34" charset="0"/>
              </a:rPr>
              <a:t>répondre à la forte demande des consommateurs pour un commerce alimentaire de proximité et de qualité au centre-ville</a:t>
            </a:r>
            <a:r>
              <a:rPr kumimoji="0" lang="fr-FR" b="0" i="0" u="none" strike="noStrike" cap="none" normalizeH="0" dirty="0" smtClean="0">
                <a:ln>
                  <a:noFill/>
                </a:ln>
                <a:solidFill>
                  <a:schemeClr val="tx1"/>
                </a:solidFill>
                <a:effectLst/>
                <a:latin typeface="Arial" pitchFamily="34" charset="0"/>
                <a:cs typeface="Arial" pitchFamily="34" charset="0"/>
              </a:rPr>
              <a:t> : </a:t>
            </a:r>
            <a:r>
              <a:rPr kumimoji="0" lang="fr-FR" b="0" i="0" u="none" strike="noStrike" cap="none" normalizeH="0" baseline="0" dirty="0" smtClean="0">
                <a:ln>
                  <a:noFill/>
                </a:ln>
                <a:solidFill>
                  <a:schemeClr val="tx1"/>
                </a:solidFill>
                <a:effectLst/>
                <a:latin typeface="Arial" pitchFamily="34" charset="0"/>
                <a:cs typeface="Arial" pitchFamily="34" charset="0"/>
              </a:rPr>
              <a:t>identification du lieu en lien avec les propriétaires, promoteurs et agents immobiliers. Sollicitation des acteurs locaux reconnus dans le secteur alimentaire. Démarche prospective en direction d’investisseurs nationaux complémentaires .Montage et suivi du projet.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428596" y="142852"/>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214282" y="2000240"/>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20 :</a:t>
            </a:r>
            <a:r>
              <a:rPr kumimoji="0" lang="fr-FR" sz="2000" b="1" i="0" u="none" strike="noStrike" cap="none" normalizeH="0" dirty="0" smtClean="0">
                <a:ln>
                  <a:noFill/>
                </a:ln>
                <a:solidFill>
                  <a:schemeClr val="tx1"/>
                </a:solidFill>
                <a:effectLst/>
                <a:latin typeface="Arial" pitchFamily="34" charset="0"/>
                <a:cs typeface="Arial" pitchFamily="34" charset="0"/>
              </a:rPr>
              <a:t>  ROUBAIX ET L’INNOVATION COMMERCIALE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214282" y="1071546"/>
            <a:ext cx="8715436" cy="866766"/>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3 : Encourager</a:t>
            </a:r>
            <a:r>
              <a:rPr kumimoji="0" lang="fr-FR" sz="2000" b="1" i="0" u="none" strike="noStrike" cap="none" normalizeH="0" dirty="0" smtClean="0">
                <a:ln>
                  <a:noFill/>
                </a:ln>
                <a:solidFill>
                  <a:schemeClr val="bg1"/>
                </a:solidFill>
                <a:effectLst/>
                <a:latin typeface="Arial" pitchFamily="34" charset="0"/>
                <a:cs typeface="Arial" pitchFamily="34" charset="0"/>
              </a:rPr>
              <a:t> le développement de nouvelles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dirty="0" smtClean="0">
                <a:ln>
                  <a:noFill/>
                </a:ln>
                <a:solidFill>
                  <a:schemeClr val="bg1"/>
                </a:solidFill>
                <a:effectLst/>
                <a:latin typeface="Arial" pitchFamily="34" charset="0"/>
                <a:cs typeface="Arial" pitchFamily="34" charset="0"/>
              </a:rPr>
              <a:t>expériences de commerce </a:t>
            </a:r>
            <a:r>
              <a:rPr kumimoji="0" lang="fr-FR" sz="20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 7" descr="Image associée">
            <a:hlinkClick r:id="rId2" tgtFrame="&quot;_blank&quot;"/>
          </p:cNvPr>
          <p:cNvPicPr/>
          <p:nvPr/>
        </p:nvPicPr>
        <p:blipFill>
          <a:blip r:embed="rId3"/>
          <a:srcRect/>
          <a:stretch>
            <a:fillRect/>
          </a:stretch>
        </p:blipFill>
        <p:spPr bwMode="auto">
          <a:xfrm>
            <a:off x="500034" y="3071810"/>
            <a:ext cx="2786082" cy="3071834"/>
          </a:xfrm>
          <a:prstGeom prst="rect">
            <a:avLst/>
          </a:prstGeom>
          <a:noFill/>
          <a:ln w="9525">
            <a:noFill/>
            <a:miter lim="800000"/>
            <a:headEnd/>
            <a:tailEnd/>
          </a:ln>
        </p:spPr>
      </p:pic>
      <p:sp>
        <p:nvSpPr>
          <p:cNvPr id="64513" name="Text Box 1"/>
          <p:cNvSpPr txBox="1">
            <a:spLocks noChangeArrowheads="1"/>
          </p:cNvSpPr>
          <p:nvPr/>
        </p:nvSpPr>
        <p:spPr bwMode="auto">
          <a:xfrm>
            <a:off x="3643306" y="2500306"/>
            <a:ext cx="5214974" cy="41434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La jeunesse de la population de la ville de Roubaix, sa tradition commerçante laisse entrevoir de nombreuses possibilités d’initiatives dans le domaine de l’innovation commerciale.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De nouveaux modes d’échanges émergent comme le commerce, collaboratif, participatif, localisme, respect éthique et nature…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Roubaix a tous les atouts pour se positionner clairement comme ville et centre-ville expérimental.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tx1"/>
                </a:solidFill>
                <a:effectLst/>
                <a:latin typeface="Arial" pitchFamily="34" charset="0"/>
                <a:cs typeface="Arial" pitchFamily="34" charset="0"/>
              </a:rPr>
              <a:t>Programmation d’un colloque sur le commerce innovant en 2019.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285720" y="2285992"/>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21 : LE</a:t>
            </a:r>
            <a:r>
              <a:rPr kumimoji="0" lang="fr-FR" sz="2000" b="1" i="0" u="none" strike="noStrike" cap="none" normalizeH="0" dirty="0" smtClean="0">
                <a:ln>
                  <a:noFill/>
                </a:ln>
                <a:solidFill>
                  <a:schemeClr val="tx1"/>
                </a:solidFill>
                <a:effectLst/>
                <a:latin typeface="Arial" pitchFamily="34" charset="0"/>
                <a:cs typeface="Arial" pitchFamily="34" charset="0"/>
              </a:rPr>
              <a:t> COMMERCE PARTICIPATIF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214282" y="1347788"/>
            <a:ext cx="8715436" cy="866766"/>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3 : Encourager</a:t>
            </a:r>
            <a:r>
              <a:rPr kumimoji="0" lang="fr-FR" sz="2000" b="1" i="0" u="none" strike="noStrike" cap="none" normalizeH="0" dirty="0" smtClean="0">
                <a:ln>
                  <a:noFill/>
                </a:ln>
                <a:solidFill>
                  <a:schemeClr val="bg1"/>
                </a:solidFill>
                <a:effectLst/>
                <a:latin typeface="Arial" pitchFamily="34" charset="0"/>
                <a:cs typeface="Arial" pitchFamily="34" charset="0"/>
              </a:rPr>
              <a:t> le développement de nouvelles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dirty="0" smtClean="0">
                <a:ln>
                  <a:noFill/>
                </a:ln>
                <a:solidFill>
                  <a:schemeClr val="bg1"/>
                </a:solidFill>
                <a:effectLst/>
                <a:latin typeface="Arial" pitchFamily="34" charset="0"/>
                <a:cs typeface="Arial" pitchFamily="34" charset="0"/>
              </a:rPr>
              <a:t>expériences de commerce </a:t>
            </a:r>
            <a:r>
              <a:rPr kumimoji="0" lang="fr-FR" sz="20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descr="RÃ©sultat de recherche d'images pour &quot;super quinquin&quot;"/>
          <p:cNvPicPr/>
          <p:nvPr/>
        </p:nvPicPr>
        <p:blipFill>
          <a:blip r:embed="rId2" cstate="print"/>
          <a:srcRect/>
          <a:stretch>
            <a:fillRect/>
          </a:stretch>
        </p:blipFill>
        <p:spPr bwMode="auto">
          <a:xfrm>
            <a:off x="428596" y="3214686"/>
            <a:ext cx="3000396" cy="2428892"/>
          </a:xfrm>
          <a:prstGeom prst="rect">
            <a:avLst/>
          </a:prstGeom>
          <a:noFill/>
          <a:ln w="9525">
            <a:noFill/>
            <a:miter lim="800000"/>
            <a:headEnd/>
            <a:tailEnd/>
          </a:ln>
        </p:spPr>
      </p:pic>
      <p:sp>
        <p:nvSpPr>
          <p:cNvPr id="71681" name="Rectangle 1"/>
          <p:cNvSpPr>
            <a:spLocks noChangeArrowheads="1"/>
          </p:cNvSpPr>
          <p:nvPr/>
        </p:nvSpPr>
        <p:spPr bwMode="auto">
          <a:xfrm>
            <a:off x="3714744" y="2786058"/>
            <a:ext cx="48577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manque de commerce alimentaire au centre-ville est clairement identifié. Pour pallier à la frilosité des enseignes nationales dans ce secteur, le commerce participatif peut être une solution.</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Clients actionnaires consacrant 3 à 5 heures mensuelles au fonctionnement de l’épicerie.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exemples de réussite se multiplient partout en France et Roubaix semble avoir le profil idéal pour fédérer sa population autour d’un projet de ce type.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285720" y="2357430"/>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22 :</a:t>
            </a:r>
            <a:r>
              <a:rPr kumimoji="0" lang="fr-FR" sz="2000" b="1" i="0" u="none" strike="noStrike" cap="none" normalizeH="0" dirty="0" smtClean="0">
                <a:ln>
                  <a:noFill/>
                </a:ln>
                <a:solidFill>
                  <a:schemeClr val="tx1"/>
                </a:solidFill>
                <a:effectLst/>
                <a:latin typeface="Arial" pitchFamily="34" charset="0"/>
                <a:cs typeface="Arial" pitchFamily="34" charset="0"/>
              </a:rPr>
              <a:t>  LE PHYGITAL</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214282" y="1347788"/>
            <a:ext cx="8715436" cy="866766"/>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3 : Encourager</a:t>
            </a:r>
            <a:r>
              <a:rPr kumimoji="0" lang="fr-FR" sz="2000" b="1" i="0" u="none" strike="noStrike" cap="none" normalizeH="0" dirty="0" smtClean="0">
                <a:ln>
                  <a:noFill/>
                </a:ln>
                <a:solidFill>
                  <a:schemeClr val="bg1"/>
                </a:solidFill>
                <a:effectLst/>
                <a:latin typeface="Arial" pitchFamily="34" charset="0"/>
                <a:cs typeface="Arial" pitchFamily="34" charset="0"/>
              </a:rPr>
              <a:t> le développement de nouvelles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dirty="0" smtClean="0">
                <a:ln>
                  <a:noFill/>
                </a:ln>
                <a:solidFill>
                  <a:schemeClr val="bg1"/>
                </a:solidFill>
                <a:effectLst/>
                <a:latin typeface="Arial" pitchFamily="34" charset="0"/>
                <a:cs typeface="Arial" pitchFamily="34" charset="0"/>
              </a:rPr>
              <a:t>expériences de commerce </a:t>
            </a:r>
            <a:r>
              <a:rPr kumimoji="0" lang="fr-FR" sz="20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p:nvPr/>
        </p:nvPicPr>
        <p:blipFill>
          <a:blip r:embed="rId2"/>
          <a:srcRect/>
          <a:stretch>
            <a:fillRect/>
          </a:stretch>
        </p:blipFill>
        <p:spPr bwMode="auto">
          <a:xfrm>
            <a:off x="571472" y="3929066"/>
            <a:ext cx="2714644" cy="957264"/>
          </a:xfrm>
          <a:prstGeom prst="rect">
            <a:avLst/>
          </a:prstGeom>
          <a:noFill/>
          <a:ln w="9525">
            <a:noFill/>
            <a:miter lim="800000"/>
            <a:headEnd/>
            <a:tailEnd/>
          </a:ln>
        </p:spPr>
      </p:pic>
      <p:sp>
        <p:nvSpPr>
          <p:cNvPr id="70657" name="Rectangle 1"/>
          <p:cNvSpPr>
            <a:spLocks noChangeArrowheads="1"/>
          </p:cNvSpPr>
          <p:nvPr/>
        </p:nvSpPr>
        <p:spPr bwMode="auto">
          <a:xfrm>
            <a:off x="4214810" y="3214686"/>
            <a:ext cx="464347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Forme de commerce hybride entre le magasin et la vente en ligne, le </a:t>
            </a:r>
            <a:r>
              <a:rPr kumimoji="0" lang="fr-FR"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phygital</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pr</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sente comme un mode de distribution d</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avenir.</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Une </a:t>
            </a:r>
            <a:r>
              <a:rPr kumimoji="0" lang="fr-FR"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start</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up locale propose </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 Ville de Roubaix d</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exp</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rimenter cette voie sous forme d</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une boutique test.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Grand Bassin peut être un lieu d</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exp</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rimentation ad</a:t>
            </a:r>
            <a:r>
              <a:rPr kumimoji="0" lang="fr-FR" sz="20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285720" y="2285992"/>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23 :</a:t>
            </a:r>
            <a:r>
              <a:rPr kumimoji="0" lang="fr-FR" sz="2000" b="1" i="0" u="none" strike="noStrike" cap="none" normalizeH="0" dirty="0" smtClean="0">
                <a:ln>
                  <a:noFill/>
                </a:ln>
                <a:solidFill>
                  <a:schemeClr val="tx1"/>
                </a:solidFill>
                <a:effectLst/>
                <a:latin typeface="Arial" pitchFamily="34" charset="0"/>
                <a:cs typeface="Arial" pitchFamily="34" charset="0"/>
              </a:rPr>
              <a:t>  L’EPHEMERE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214282" y="1347788"/>
            <a:ext cx="8715436" cy="866766"/>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3 : Encourager</a:t>
            </a:r>
            <a:r>
              <a:rPr kumimoji="0" lang="fr-FR" sz="2000" b="1" i="0" u="none" strike="noStrike" cap="none" normalizeH="0" dirty="0" smtClean="0">
                <a:ln>
                  <a:noFill/>
                </a:ln>
                <a:solidFill>
                  <a:schemeClr val="bg1"/>
                </a:solidFill>
                <a:effectLst/>
                <a:latin typeface="Arial" pitchFamily="34" charset="0"/>
                <a:cs typeface="Arial" pitchFamily="34" charset="0"/>
              </a:rPr>
              <a:t> le développement de nouvelles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dirty="0" smtClean="0">
                <a:ln>
                  <a:noFill/>
                </a:ln>
                <a:solidFill>
                  <a:schemeClr val="bg1"/>
                </a:solidFill>
                <a:effectLst/>
                <a:latin typeface="Arial" pitchFamily="34" charset="0"/>
                <a:cs typeface="Arial" pitchFamily="34" charset="0"/>
              </a:rPr>
              <a:t>expériences de commerce </a:t>
            </a:r>
            <a:r>
              <a:rPr kumimoji="0" lang="fr-FR" sz="20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3" name="Text Box 1"/>
          <p:cNvSpPr txBox="1">
            <a:spLocks noChangeArrowheads="1"/>
          </p:cNvSpPr>
          <p:nvPr/>
        </p:nvSpPr>
        <p:spPr bwMode="auto">
          <a:xfrm>
            <a:off x="4000496" y="3357562"/>
            <a:ext cx="4929187" cy="22860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fr-FR" sz="2000" dirty="0" smtClean="0">
                <a:latin typeface="Arial" pitchFamily="34" charset="0"/>
                <a:cs typeface="Arial" pitchFamily="34" charset="0"/>
              </a:rPr>
              <a:t>Utilisation de locaux au foncier maitrisé ou sensibilisation des propriétaires à la location de courte à moyenne durée. Identification des locaux exploitables en éphémère. Communication sur les possibilités d’utilisation auprès de créateurs locaux. Accompagnement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descr="RÃ©sultat de recherche d'images pour &quot;commerce Ã©phÃ©mÃ¨re&quot;"/>
          <p:cNvPicPr/>
          <p:nvPr/>
        </p:nvPicPr>
        <p:blipFill>
          <a:blip r:embed="rId2"/>
          <a:srcRect/>
          <a:stretch>
            <a:fillRect/>
          </a:stretch>
        </p:blipFill>
        <p:spPr bwMode="auto">
          <a:xfrm>
            <a:off x="285720" y="2857496"/>
            <a:ext cx="3571900" cy="36433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285860"/>
            <a:ext cx="8715436" cy="86676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effectLst/>
                <a:latin typeface="Arial" pitchFamily="34" charset="0"/>
                <a:cs typeface="Arial" pitchFamily="34" charset="0"/>
              </a:rPr>
              <a:t>Objectif 4 :</a:t>
            </a:r>
            <a:r>
              <a:rPr kumimoji="0" lang="fr-FR" sz="2000" b="1" i="0" u="none" strike="noStrike" cap="none" normalizeH="0" dirty="0" smtClean="0">
                <a:ln>
                  <a:noFill/>
                </a:ln>
                <a:effectLst/>
                <a:latin typeface="Arial" pitchFamily="34" charset="0"/>
                <a:cs typeface="Arial" pitchFamily="34" charset="0"/>
              </a:rPr>
              <a:t> Lier l’activité commerciale à celles des pôles majeurs d’attractivité du centre-ville.</a:t>
            </a:r>
            <a:endParaRPr kumimoji="0" lang="fr-FR" sz="1800" b="0" i="0" u="none" strike="noStrike" cap="none" normalizeH="0" baseline="0" dirty="0" smtClean="0">
              <a:ln>
                <a:noFill/>
              </a:ln>
              <a:effectLst/>
              <a:latin typeface="Arial" pitchFamily="34" charset="0"/>
              <a:cs typeface="Arial" pitchFamily="34" charset="0"/>
            </a:endParaRPr>
          </a:p>
        </p:txBody>
      </p:sp>
      <p:sp>
        <p:nvSpPr>
          <p:cNvPr id="6" name="Text Box 2"/>
          <p:cNvSpPr txBox="1">
            <a:spLocks noChangeArrowheads="1"/>
          </p:cNvSpPr>
          <p:nvPr/>
        </p:nvSpPr>
        <p:spPr bwMode="auto">
          <a:xfrm>
            <a:off x="285720" y="2285992"/>
            <a:ext cx="8643998" cy="5000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b="1" i="0" u="none" strike="noStrike" cap="none" normalizeH="0" baseline="0" dirty="0" smtClean="0">
                <a:ln>
                  <a:noFill/>
                </a:ln>
                <a:solidFill>
                  <a:schemeClr val="tx1"/>
                </a:solidFill>
                <a:effectLst/>
                <a:latin typeface="Arial" pitchFamily="34" charset="0"/>
                <a:cs typeface="Arial" pitchFamily="34" charset="0"/>
              </a:rPr>
              <a:t>Action N° 24 :</a:t>
            </a:r>
            <a:r>
              <a:rPr kumimoji="0" lang="fr-FR" b="1" i="0" u="none" strike="noStrike" cap="none" normalizeH="0" dirty="0" smtClean="0">
                <a:ln>
                  <a:noFill/>
                </a:ln>
                <a:solidFill>
                  <a:schemeClr val="tx1"/>
                </a:solidFill>
                <a:effectLst/>
                <a:latin typeface="Arial" pitchFamily="34" charset="0"/>
                <a:cs typeface="Arial" pitchFamily="34" charset="0"/>
              </a:rPr>
              <a:t> </a:t>
            </a:r>
            <a:r>
              <a:rPr lang="fr-FR" b="1" dirty="0" smtClean="0">
                <a:latin typeface="Arial" pitchFamily="34" charset="0"/>
                <a:cs typeface="Arial" pitchFamily="34" charset="0"/>
              </a:rPr>
              <a:t> REOUVERTURE DU MUSEE – LA PISCINE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INSTA-1080x1920-522x928.jpg"/>
          <p:cNvPicPr/>
          <p:nvPr/>
        </p:nvPicPr>
        <p:blipFill>
          <a:blip r:embed="rId2" cstate="print"/>
          <a:stretch>
            <a:fillRect/>
          </a:stretch>
        </p:blipFill>
        <p:spPr>
          <a:xfrm>
            <a:off x="357158" y="3000372"/>
            <a:ext cx="3214710" cy="3643338"/>
          </a:xfrm>
          <a:prstGeom prst="rect">
            <a:avLst/>
          </a:prstGeom>
        </p:spPr>
      </p:pic>
      <p:sp>
        <p:nvSpPr>
          <p:cNvPr id="58369" name="Text Box 1"/>
          <p:cNvSpPr txBox="1">
            <a:spLocks noChangeArrowheads="1"/>
          </p:cNvSpPr>
          <p:nvPr/>
        </p:nvSpPr>
        <p:spPr bwMode="auto">
          <a:xfrm>
            <a:off x="3929058" y="2857496"/>
            <a:ext cx="5000625" cy="38576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La réouverture du Musée, le 20 octobre 2018,  constitue un événement majeur pour le centre-ville auquel le commerce doit être associé.</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Une opération baptisée « open Roubaix » associera les commerces et restaurants alentours à l’événement.</a:t>
            </a:r>
          </a:p>
          <a:p>
            <a:pPr marL="0" marR="0" lvl="0" indent="0" algn="l" defTabSz="914400" rtl="0" eaLnBrk="1" fontAlgn="base" latinLnBrk="0" hangingPunct="1">
              <a:lnSpc>
                <a:spcPct val="100000"/>
              </a:lnSpc>
              <a:spcBef>
                <a:spcPct val="0"/>
              </a:spcBef>
              <a:spcAft>
                <a:spcPts val="1000"/>
              </a:spcAft>
              <a:buClrTx/>
              <a:buSzTx/>
              <a:buFontTx/>
              <a:buNone/>
              <a:tabLst/>
            </a:pPr>
            <a:r>
              <a:rPr lang="fr-FR" dirty="0" smtClean="0">
                <a:latin typeface="Arial" pitchFamily="34" charset="0"/>
                <a:cs typeface="Arial" pitchFamily="34" charset="0"/>
              </a:rPr>
              <a:t>Edition d’un document diffusé au Musée auprès des visiteurs, signalétique des commerces participants, distribution de goodies en magasin, incitation à l’ouverture les 1° dimanches du mois.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347788"/>
            <a:ext cx="8715436" cy="86676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effectLst/>
                <a:latin typeface="Arial" pitchFamily="34" charset="0"/>
                <a:cs typeface="Arial" pitchFamily="34" charset="0"/>
              </a:rPr>
              <a:t>Objectif 4 :</a:t>
            </a:r>
            <a:r>
              <a:rPr kumimoji="0" lang="fr-FR" sz="2000" b="1" i="0" u="none" strike="noStrike" cap="none" normalizeH="0" dirty="0" smtClean="0">
                <a:ln>
                  <a:noFill/>
                </a:ln>
                <a:effectLst/>
                <a:latin typeface="Arial" pitchFamily="34" charset="0"/>
                <a:cs typeface="Arial" pitchFamily="34" charset="0"/>
              </a:rPr>
              <a:t> Lier l’activité commerciale à celles des pôles majeurs d’attractivité du centre-ville.</a:t>
            </a:r>
            <a:endParaRPr kumimoji="0" lang="fr-FR" sz="1800" b="0" i="0" u="none" strike="noStrike" cap="none" normalizeH="0" baseline="0" dirty="0" smtClean="0">
              <a:ln>
                <a:noFill/>
              </a:ln>
              <a:effectLst/>
              <a:latin typeface="Arial" pitchFamily="34" charset="0"/>
              <a:cs typeface="Arial" pitchFamily="34" charset="0"/>
            </a:endParaRPr>
          </a:p>
        </p:txBody>
      </p:sp>
      <p:sp>
        <p:nvSpPr>
          <p:cNvPr id="6" name="Text Box 2"/>
          <p:cNvSpPr txBox="1">
            <a:spLocks noChangeArrowheads="1"/>
          </p:cNvSpPr>
          <p:nvPr/>
        </p:nvSpPr>
        <p:spPr bwMode="auto">
          <a:xfrm>
            <a:off x="285720" y="2285992"/>
            <a:ext cx="8643998" cy="5000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b="1" i="0" u="none" strike="noStrike" cap="none" normalizeH="0" baseline="0" dirty="0" smtClean="0">
                <a:ln>
                  <a:noFill/>
                </a:ln>
                <a:solidFill>
                  <a:schemeClr val="tx1"/>
                </a:solidFill>
                <a:effectLst/>
                <a:latin typeface="Arial" pitchFamily="34" charset="0"/>
                <a:cs typeface="Arial" pitchFamily="34" charset="0"/>
              </a:rPr>
              <a:t>Action N° 25 :</a:t>
            </a:r>
            <a:r>
              <a:rPr kumimoji="0" lang="fr-FR" b="1" i="0" u="none" strike="noStrike" cap="none" normalizeH="0" dirty="0" smtClean="0">
                <a:ln>
                  <a:noFill/>
                </a:ln>
                <a:solidFill>
                  <a:schemeClr val="tx1"/>
                </a:solidFill>
                <a:effectLst/>
                <a:latin typeface="Arial" pitchFamily="34" charset="0"/>
                <a:cs typeface="Arial" pitchFamily="34" charset="0"/>
              </a:rPr>
              <a:t> MUSEE DANS LA RUE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http://2.bp.blogspot.com/-DDte9Gpv1P0/UtV35VPX3fI/AAAAAAAAABc/4EWAgJZEC64/s320/IMG_2463.JPG">
            <a:hlinkClick r:id="rId2"/>
          </p:cNvPr>
          <p:cNvPicPr/>
          <p:nvPr/>
        </p:nvPicPr>
        <p:blipFill>
          <a:blip r:embed="rId3" cstate="print"/>
          <a:srcRect/>
          <a:stretch>
            <a:fillRect/>
          </a:stretch>
        </p:blipFill>
        <p:spPr bwMode="auto">
          <a:xfrm>
            <a:off x="357158" y="3429000"/>
            <a:ext cx="3143272" cy="2500330"/>
          </a:xfrm>
          <a:prstGeom prst="rect">
            <a:avLst/>
          </a:prstGeom>
          <a:noFill/>
          <a:ln w="9525">
            <a:noFill/>
            <a:miter lim="800000"/>
            <a:headEnd/>
            <a:tailEnd/>
          </a:ln>
        </p:spPr>
      </p:pic>
      <p:sp>
        <p:nvSpPr>
          <p:cNvPr id="73729" name="Rectangle 1"/>
          <p:cNvSpPr>
            <a:spLocks noChangeArrowheads="1"/>
          </p:cNvSpPr>
          <p:nvPr/>
        </p:nvSpPr>
        <p:spPr bwMode="auto">
          <a:xfrm>
            <a:off x="3714744" y="3000373"/>
            <a:ext cx="521497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Sur proposition du conseil de quartier-</a:t>
            </a:r>
            <a:r>
              <a:rPr kumimoji="0" lang="fr-FR"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centre, accompagnement et financement partiel de l</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ration.</a:t>
            </a:r>
          </a:p>
          <a:p>
            <a:pPr marL="0" marR="0" lvl="0" indent="0" algn="just" defTabSz="914400" rtl="0" eaLnBrk="1" fontAlgn="base" latinLnBrk="0" hangingPunct="1">
              <a:lnSpc>
                <a:spcPct val="100000"/>
              </a:lnSpc>
              <a:spcBef>
                <a:spcPct val="0"/>
              </a:spcBef>
              <a:spcAft>
                <a:spcPct val="0"/>
              </a:spcAft>
              <a:buClrTx/>
              <a:buSzTx/>
              <a:buFontTx/>
              <a:buNone/>
              <a:tabLst/>
            </a:pPr>
            <a:r>
              <a:rPr lang="fr-FR" sz="1600" dirty="0" smtClean="0">
                <a:latin typeface="Arial" pitchFamily="34" charset="0"/>
                <a:ea typeface="Calibri" pitchFamily="34" charset="0"/>
                <a:cs typeface="Arial" pitchFamily="34" charset="0"/>
              </a:rPr>
              <a:t>Exposition d’œuvre retraçant l’histoire du Musée dans les vitrines des commerces du centre-ville pour :</a:t>
            </a: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30" name="Rectangle 2"/>
          <p:cNvSpPr>
            <a:spLocks noChangeArrowheads="1"/>
          </p:cNvSpPr>
          <p:nvPr/>
        </p:nvSpPr>
        <p:spPr bwMode="auto">
          <a:xfrm>
            <a:off x="3714744" y="4286256"/>
            <a:ext cx="521497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Inciter</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les personnes non habituées du musée à franchir ses portes.</a:t>
            </a:r>
            <a:br>
              <a:rPr kumimoji="0" lang="fr-FR"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fr-FR"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 Animer le commerce de proximité et la galerie marchande </a:t>
            </a:r>
            <a:r>
              <a:rPr kumimoji="0" lang="fr-FR" sz="16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Grand'Rue</a:t>
            </a:r>
            <a:r>
              <a:rPr kumimoji="0" lang="fr-FR"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fr-FR"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fr-FR"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 Associer les habitants et associations en profitant de l'occasion de la réouverture du musée  redimensionné le 20 octobre.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347788"/>
            <a:ext cx="8715436" cy="86676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1" i="0" u="none" strike="noStrike" cap="none" normalizeH="0" baseline="0" dirty="0" smtClean="0">
                <a:ln>
                  <a:noFill/>
                </a:ln>
                <a:effectLst/>
                <a:latin typeface="Arial" pitchFamily="34" charset="0"/>
                <a:cs typeface="Arial" pitchFamily="34" charset="0"/>
              </a:rPr>
              <a:t>Objectif 4 :</a:t>
            </a:r>
            <a:r>
              <a:rPr kumimoji="0" lang="fr-FR" sz="2000" b="1" i="0" u="none" strike="noStrike" cap="none" normalizeH="0" dirty="0" smtClean="0">
                <a:ln>
                  <a:noFill/>
                </a:ln>
                <a:effectLst/>
                <a:latin typeface="Arial" pitchFamily="34" charset="0"/>
                <a:cs typeface="Arial" pitchFamily="34" charset="0"/>
              </a:rPr>
              <a:t> </a:t>
            </a:r>
            <a:r>
              <a:rPr lang="fr-FR" sz="2000" b="1" dirty="0" smtClean="0">
                <a:latin typeface="Arial" pitchFamily="34" charset="0"/>
                <a:cs typeface="Arial" pitchFamily="34" charset="0"/>
              </a:rPr>
              <a:t>Lier l’activité commerciale à celles des pôles majeurs d’attractivité du centre-ville</a:t>
            </a:r>
            <a:r>
              <a:rPr kumimoji="0" lang="fr-FR" sz="2000" b="1" i="0" u="none" strike="noStrike" cap="none" normalizeH="0" dirty="0" smtClean="0">
                <a:ln>
                  <a:noFill/>
                </a:ln>
                <a:effectLst/>
                <a:latin typeface="Arial" pitchFamily="34" charset="0"/>
                <a:cs typeface="Arial" pitchFamily="34" charset="0"/>
              </a:rPr>
              <a:t>.</a:t>
            </a:r>
            <a:endParaRPr kumimoji="0" lang="fr-FR" sz="1800" b="0" i="0" u="none" strike="noStrike" cap="none" normalizeH="0" baseline="0" dirty="0" smtClean="0">
              <a:ln>
                <a:noFill/>
              </a:ln>
              <a:effectLst/>
              <a:latin typeface="Arial" pitchFamily="34" charset="0"/>
              <a:cs typeface="Arial" pitchFamily="34" charset="0"/>
            </a:endParaRPr>
          </a:p>
        </p:txBody>
      </p:sp>
      <p:sp>
        <p:nvSpPr>
          <p:cNvPr id="6" name="Text Box 2"/>
          <p:cNvSpPr txBox="1">
            <a:spLocks noChangeArrowheads="1"/>
          </p:cNvSpPr>
          <p:nvPr/>
        </p:nvSpPr>
        <p:spPr bwMode="auto">
          <a:xfrm>
            <a:off x="214282" y="2285992"/>
            <a:ext cx="8715436" cy="7858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b="1" i="0" u="none" strike="noStrike" cap="none" normalizeH="0" baseline="0" dirty="0" smtClean="0">
                <a:ln>
                  <a:noFill/>
                </a:ln>
                <a:solidFill>
                  <a:schemeClr val="tx1"/>
                </a:solidFill>
                <a:effectLst/>
                <a:latin typeface="Arial" pitchFamily="34" charset="0"/>
                <a:cs typeface="Arial" pitchFamily="34" charset="0"/>
              </a:rPr>
              <a:t>Action N° 26 : </a:t>
            </a:r>
            <a:r>
              <a:rPr kumimoji="0" lang="fr-FR" b="1" i="0" u="none" strike="noStrike" cap="none" normalizeH="0" dirty="0" smtClean="0">
                <a:ln>
                  <a:noFill/>
                </a:ln>
                <a:solidFill>
                  <a:schemeClr val="tx1"/>
                </a:solidFill>
                <a:effectLst/>
                <a:latin typeface="Arial" pitchFamily="34" charset="0"/>
                <a:cs typeface="Arial" pitchFamily="34" charset="0"/>
              </a:rPr>
              <a:t> </a:t>
            </a:r>
            <a:r>
              <a:rPr lang="fr-FR" b="1" dirty="0" smtClean="0">
                <a:latin typeface="Arial" pitchFamily="34" charset="0"/>
                <a:cs typeface="Arial" pitchFamily="34" charset="0"/>
              </a:rPr>
              <a:t> ACTIONS COMMUNES MAC ARTHUR GLEN / </a:t>
            </a:r>
          </a:p>
          <a:p>
            <a:pPr lvl="0" algn="ctr" fontAlgn="base">
              <a:spcBef>
                <a:spcPct val="0"/>
              </a:spcBef>
              <a:spcAft>
                <a:spcPts val="1000"/>
              </a:spcAft>
            </a:pPr>
            <a:r>
              <a:rPr lang="fr-FR" b="1" dirty="0" smtClean="0">
                <a:latin typeface="Arial" pitchFamily="34" charset="0"/>
                <a:cs typeface="Arial" pitchFamily="34" charset="0"/>
              </a:rPr>
              <a:t>ROUBAIX COTE COMMERCE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Ã©sultat de recherche d'images pour &quot;braderie mac arthur glen roubaix&quot;"/>
          <p:cNvPicPr/>
          <p:nvPr/>
        </p:nvPicPr>
        <p:blipFill>
          <a:blip r:embed="rId2"/>
          <a:srcRect/>
          <a:stretch>
            <a:fillRect/>
          </a:stretch>
        </p:blipFill>
        <p:spPr bwMode="auto">
          <a:xfrm>
            <a:off x="571472" y="3786190"/>
            <a:ext cx="2428892" cy="2143140"/>
          </a:xfrm>
          <a:prstGeom prst="rect">
            <a:avLst/>
          </a:prstGeom>
          <a:noFill/>
          <a:ln w="9525">
            <a:noFill/>
            <a:miter lim="800000"/>
            <a:headEnd/>
            <a:tailEnd/>
          </a:ln>
        </p:spPr>
      </p:pic>
      <p:sp>
        <p:nvSpPr>
          <p:cNvPr id="72705" name="Rectangle 1"/>
          <p:cNvSpPr>
            <a:spLocks noChangeArrowheads="1"/>
          </p:cNvSpPr>
          <p:nvPr/>
        </p:nvSpPr>
        <p:spPr bwMode="auto">
          <a:xfrm>
            <a:off x="3286116" y="3429000"/>
            <a:ext cx="564360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Mac Arthur Glen constitue un pôle d’attractivité majeur pour le centre-ville.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Certaines animations pourraient être relayées dans le centre-ville pour créer du lien entre M.A.G et le reste du tissu commerçant.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braderie de rentrée, organisée fin août par MAG pourrait , comme ce fût le cas dans le passé, prendre une ampleur plus importante, à l’échelle du centre ville, en invitant  l’ensemble des commerçants à y participer.</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496"/>
            <a:ext cx="8229600" cy="1143000"/>
          </a:xfrm>
        </p:spPr>
        <p:txBody>
          <a:bodyPr/>
          <a:lstStyle/>
          <a:p>
            <a:r>
              <a:rPr lang="fr-FR" b="1" dirty="0" smtClean="0"/>
              <a:t>LES ACTIONS EN COURS</a:t>
            </a:r>
            <a:endParaRPr lang="fr-F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347788"/>
            <a:ext cx="8715436" cy="866766"/>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bg1"/>
                </a:solidFill>
                <a:effectLst/>
                <a:latin typeface="Arial" pitchFamily="34" charset="0"/>
                <a:cs typeface="Arial" pitchFamily="34" charset="0"/>
              </a:rPr>
              <a:t>Objectif 2 : Faciliter l’implantation de nouveaux commerces </a:t>
            </a:r>
          </a:p>
          <a:p>
            <a:pPr marL="0" marR="0" lvl="0" indent="0" algn="ctr" defTabSz="914400" rtl="0" eaLnBrk="1" fontAlgn="base" latinLnBrk="0" hangingPunct="1">
              <a:lnSpc>
                <a:spcPct val="100000"/>
              </a:lnSpc>
              <a:spcBef>
                <a:spcPct val="0"/>
              </a:spcBef>
              <a:spcAft>
                <a:spcPts val="1000"/>
              </a:spcAft>
              <a:buClrTx/>
              <a:buSzTx/>
              <a:buFontTx/>
              <a:buNone/>
              <a:tabLst/>
            </a:pPr>
            <a:r>
              <a:rPr lang="fr-FR" sz="2000" b="1" dirty="0" smtClean="0">
                <a:solidFill>
                  <a:schemeClr val="bg1"/>
                </a:solidFill>
                <a:latin typeface="Arial" pitchFamily="34" charset="0"/>
                <a:cs typeface="Arial" pitchFamily="34" charset="0"/>
              </a:rPr>
              <a:t>i</a:t>
            </a:r>
            <a:r>
              <a:rPr kumimoji="0" lang="fr-FR" sz="2000" b="1" i="0" u="none" strike="noStrike" cap="none" normalizeH="0" baseline="0" dirty="0" smtClean="0">
                <a:ln>
                  <a:noFill/>
                </a:ln>
                <a:solidFill>
                  <a:schemeClr val="bg1"/>
                </a:solidFill>
                <a:effectLst/>
                <a:latin typeface="Arial" pitchFamily="34" charset="0"/>
                <a:cs typeface="Arial" pitchFamily="34" charset="0"/>
              </a:rPr>
              <a:t>nnovants, différenciant et complémentaires.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285720" y="2357430"/>
            <a:ext cx="8643998"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b="1" i="0" u="none" strike="noStrike" cap="none" normalizeH="0" baseline="0" dirty="0" smtClean="0">
                <a:ln>
                  <a:noFill/>
                </a:ln>
                <a:solidFill>
                  <a:schemeClr val="tx1"/>
                </a:solidFill>
                <a:effectLst/>
                <a:latin typeface="Arial" pitchFamily="34" charset="0"/>
                <a:cs typeface="Arial" pitchFamily="34" charset="0"/>
              </a:rPr>
              <a:t>Action N° 14 : </a:t>
            </a:r>
            <a:r>
              <a:rPr lang="fr-FR" b="1" dirty="0" smtClean="0">
                <a:latin typeface="Arial" pitchFamily="34" charset="0"/>
                <a:cs typeface="Arial" pitchFamily="34" charset="0"/>
              </a:rPr>
              <a:t>OPERATION SEDUCTION A DESTINATION DES ENSEIGNES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4500562" y="2887682"/>
            <a:ext cx="44291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53" name="Rectangle 1"/>
          <p:cNvSpPr>
            <a:spLocks noChangeArrowheads="1"/>
          </p:cNvSpPr>
          <p:nvPr/>
        </p:nvSpPr>
        <p:spPr bwMode="auto">
          <a:xfrm>
            <a:off x="4286248" y="2857496"/>
            <a:ext cx="464347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Recensement des locaux vacants du périmètre centre, affichage de la destination possible, renseignements et contact.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Réception promoteurs, agents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immo</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enseignes.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Réalisation </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d’un guide pratique à destination des enseignes qui s’implantent à Roubaix.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Diffusion d’une plaquette de présentation des atouts de Roubaix.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Organisation d’une journée « séduction » après salons.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89090" name="Picture 2" descr="Résultat de recherche d'images pour &quot;nouveaux concepts commerce&quot;">
            <a:hlinkClick r:id="rId2"/>
          </p:cNvPr>
          <p:cNvPicPr>
            <a:picLocks noChangeAspect="1" noChangeArrowheads="1"/>
          </p:cNvPicPr>
          <p:nvPr/>
        </p:nvPicPr>
        <p:blipFill>
          <a:blip r:embed="rId3"/>
          <a:srcRect/>
          <a:stretch>
            <a:fillRect/>
          </a:stretch>
        </p:blipFill>
        <p:spPr bwMode="auto">
          <a:xfrm>
            <a:off x="357158" y="2857516"/>
            <a:ext cx="3714756" cy="37147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A Roubaix</a:t>
            </a:r>
            <a:endParaRPr lang="fr-FR" b="1" dirty="0">
              <a:solidFill>
                <a:schemeClr val="accent1"/>
              </a:solidFill>
            </a:endParaRPr>
          </a:p>
        </p:txBody>
      </p:sp>
      <p:sp>
        <p:nvSpPr>
          <p:cNvPr id="3" name="Espace réservé du contenu 2"/>
          <p:cNvSpPr>
            <a:spLocks noGrp="1"/>
          </p:cNvSpPr>
          <p:nvPr>
            <p:ph idx="1"/>
          </p:nvPr>
        </p:nvSpPr>
        <p:spPr/>
        <p:txBody>
          <a:bodyPr>
            <a:normAutofit fontScale="70000" lnSpcReduction="20000"/>
          </a:bodyPr>
          <a:lstStyle/>
          <a:p>
            <a:r>
              <a:rPr lang="fr-FR" dirty="0" smtClean="0">
                <a:latin typeface="Arial" pitchFamily="34" charset="0"/>
                <a:cs typeface="Arial" pitchFamily="34" charset="0"/>
              </a:rPr>
              <a:t>Une association structurante pour le Tourisme et le Commerce : </a:t>
            </a:r>
            <a:r>
              <a:rPr lang="fr-FR" b="1" dirty="0" smtClean="0">
                <a:latin typeface="Arial" pitchFamily="34" charset="0"/>
                <a:cs typeface="Arial" pitchFamily="34" charset="0"/>
              </a:rPr>
              <a:t>R</a:t>
            </a:r>
            <a:r>
              <a:rPr lang="fr-FR" dirty="0" smtClean="0">
                <a:latin typeface="Arial" pitchFamily="34" charset="0"/>
                <a:cs typeface="Arial" pitchFamily="34" charset="0"/>
              </a:rPr>
              <a:t>oubaix </a:t>
            </a:r>
            <a:r>
              <a:rPr lang="fr-FR" b="1" dirty="0" smtClean="0">
                <a:latin typeface="Arial" pitchFamily="34" charset="0"/>
                <a:cs typeface="Arial" pitchFamily="34" charset="0"/>
              </a:rPr>
              <a:t>C</a:t>
            </a:r>
            <a:r>
              <a:rPr lang="fr-FR" dirty="0" smtClean="0">
                <a:latin typeface="Arial" pitchFamily="34" charset="0"/>
                <a:cs typeface="Arial" pitchFamily="34" charset="0"/>
              </a:rPr>
              <a:t>ôté </a:t>
            </a:r>
            <a:r>
              <a:rPr lang="fr-FR" b="1" dirty="0" smtClean="0">
                <a:latin typeface="Arial" pitchFamily="34" charset="0"/>
                <a:cs typeface="Arial" pitchFamily="34" charset="0"/>
              </a:rPr>
              <a:t>C</a:t>
            </a:r>
            <a:r>
              <a:rPr lang="fr-FR" dirty="0" smtClean="0">
                <a:latin typeface="Arial" pitchFamily="34" charset="0"/>
                <a:cs typeface="Arial" pitchFamily="34" charset="0"/>
              </a:rPr>
              <a:t>ommerce.</a:t>
            </a:r>
          </a:p>
          <a:p>
            <a:pPr>
              <a:buNone/>
            </a:pPr>
            <a:r>
              <a:rPr lang="fr-FR" dirty="0" smtClean="0">
                <a:latin typeface="Arial" pitchFamily="34" charset="0"/>
                <a:cs typeface="Arial" pitchFamily="34" charset="0"/>
              </a:rPr>
              <a:t>	 </a:t>
            </a:r>
          </a:p>
          <a:p>
            <a:pPr>
              <a:buNone/>
            </a:pPr>
            <a:endParaRPr lang="fr-FR" dirty="0" smtClean="0">
              <a:latin typeface="Arial" pitchFamily="34" charset="0"/>
              <a:cs typeface="Arial" pitchFamily="34" charset="0"/>
            </a:endParaRPr>
          </a:p>
          <a:p>
            <a:pPr>
              <a:buNone/>
            </a:pPr>
            <a:r>
              <a:rPr lang="fr-FR" dirty="0" smtClean="0">
                <a:latin typeface="Arial" pitchFamily="34" charset="0"/>
                <a:cs typeface="Arial" pitchFamily="34" charset="0"/>
              </a:rPr>
              <a:t>   </a:t>
            </a:r>
          </a:p>
          <a:p>
            <a:pPr>
              <a:buNone/>
            </a:pPr>
            <a:r>
              <a:rPr lang="fr-FR" dirty="0" smtClean="0">
                <a:latin typeface="Arial" pitchFamily="34" charset="0"/>
                <a:cs typeface="Arial" pitchFamily="34" charset="0"/>
              </a:rPr>
              <a:t>  Les service commerce et développement économique de la Ville de Roubaix. (Plan commerce)</a:t>
            </a:r>
          </a:p>
          <a:p>
            <a:endParaRPr lang="fr-FR" dirty="0" smtClean="0">
              <a:latin typeface="Arial" pitchFamily="34" charset="0"/>
              <a:cs typeface="Arial" pitchFamily="34" charset="0"/>
            </a:endParaRPr>
          </a:p>
          <a:p>
            <a:r>
              <a:rPr lang="fr-FR" dirty="0" smtClean="0">
                <a:latin typeface="Arial" pitchFamily="34" charset="0"/>
                <a:cs typeface="Arial" pitchFamily="34" charset="0"/>
              </a:rPr>
              <a:t>Création d’un poste de Manager de </a:t>
            </a:r>
            <a:r>
              <a:rPr lang="fr-FR" dirty="0" err="1" smtClean="0">
                <a:latin typeface="Arial" pitchFamily="34" charset="0"/>
                <a:cs typeface="Arial" pitchFamily="34" charset="0"/>
              </a:rPr>
              <a:t>Centre-Ville</a:t>
            </a:r>
            <a:r>
              <a:rPr lang="fr-FR" dirty="0" smtClean="0">
                <a:latin typeface="Arial" pitchFamily="34" charset="0"/>
                <a:cs typeface="Arial" pitchFamily="34" charset="0"/>
              </a:rPr>
              <a:t> en juin 2018. </a:t>
            </a:r>
          </a:p>
          <a:p>
            <a:endParaRPr lang="fr-FR" dirty="0" smtClean="0">
              <a:latin typeface="Arial" pitchFamily="34" charset="0"/>
              <a:cs typeface="Arial" pitchFamily="34" charset="0"/>
            </a:endParaRPr>
          </a:p>
          <a:p>
            <a:r>
              <a:rPr lang="fr-FR" dirty="0" smtClean="0">
                <a:latin typeface="Arial" pitchFamily="34" charset="0"/>
                <a:cs typeface="Arial" pitchFamily="34" charset="0"/>
              </a:rPr>
              <a:t>Diagnostic de juin à septembre 2018.</a:t>
            </a:r>
          </a:p>
          <a:p>
            <a:pPr>
              <a:buNone/>
            </a:pPr>
            <a:endParaRPr lang="fr-FR" dirty="0" smtClean="0">
              <a:latin typeface="Arial" pitchFamily="34" charset="0"/>
              <a:cs typeface="Arial" pitchFamily="34" charset="0"/>
            </a:endParaRPr>
          </a:p>
          <a:p>
            <a:r>
              <a:rPr lang="fr-FR" dirty="0" smtClean="0">
                <a:latin typeface="Arial" pitchFamily="34" charset="0"/>
                <a:cs typeface="Arial" pitchFamily="34" charset="0"/>
              </a:rPr>
              <a:t>Présentation du plan d’actions </a:t>
            </a:r>
            <a:r>
              <a:rPr lang="fr-FR" dirty="0" err="1" smtClean="0">
                <a:latin typeface="Arial" pitchFamily="34" charset="0"/>
                <a:cs typeface="Arial" pitchFamily="34" charset="0"/>
              </a:rPr>
              <a:t>Centre-Ville</a:t>
            </a:r>
            <a:r>
              <a:rPr lang="fr-FR" dirty="0" smtClean="0">
                <a:latin typeface="Arial" pitchFamily="34" charset="0"/>
                <a:cs typeface="Arial" pitchFamily="34" charset="0"/>
              </a:rPr>
              <a:t> : septembre 2018.</a:t>
            </a:r>
            <a:endParaRPr lang="fr-FR" dirty="0">
              <a:latin typeface="Arial" pitchFamily="34" charset="0"/>
              <a:cs typeface="Arial" pitchFamily="34" charset="0"/>
            </a:endParaRPr>
          </a:p>
        </p:txBody>
      </p:sp>
      <p:pic>
        <p:nvPicPr>
          <p:cNvPr id="4" name="Image 3" descr="RBXShopping-fondNoir-01.png"/>
          <p:cNvPicPr>
            <a:picLocks noChangeAspect="1"/>
          </p:cNvPicPr>
          <p:nvPr/>
        </p:nvPicPr>
        <p:blipFill>
          <a:blip r:embed="rId3" cstate="print"/>
          <a:stretch>
            <a:fillRect/>
          </a:stretch>
        </p:blipFill>
        <p:spPr>
          <a:xfrm>
            <a:off x="7929586" y="428604"/>
            <a:ext cx="785818" cy="785818"/>
          </a:xfrm>
          <a:prstGeom prst="rect">
            <a:avLst/>
          </a:prstGeom>
        </p:spPr>
      </p:pic>
      <p:pic>
        <p:nvPicPr>
          <p:cNvPr id="5" name="Image 4" descr="Ville de Roubaix">
            <a:hlinkClick r:id="rId4"/>
          </p:cNvPr>
          <p:cNvPicPr/>
          <p:nvPr/>
        </p:nvPicPr>
        <p:blipFill>
          <a:blip r:embed="rId5" cstate="print"/>
          <a:srcRect/>
          <a:stretch>
            <a:fillRect/>
          </a:stretch>
        </p:blipFill>
        <p:spPr bwMode="auto">
          <a:xfrm>
            <a:off x="714348" y="357166"/>
            <a:ext cx="942023" cy="928694"/>
          </a:xfrm>
          <a:prstGeom prst="rect">
            <a:avLst/>
          </a:prstGeom>
          <a:noFill/>
          <a:ln w="9525">
            <a:noFill/>
            <a:miter lim="800000"/>
            <a:headEnd/>
            <a:tailEnd/>
          </a:ln>
        </p:spPr>
      </p:pic>
      <p:sp>
        <p:nvSpPr>
          <p:cNvPr id="7" name="Double flèche verticale 6"/>
          <p:cNvSpPr/>
          <p:nvPr/>
        </p:nvSpPr>
        <p:spPr>
          <a:xfrm>
            <a:off x="4143372" y="2285992"/>
            <a:ext cx="357190" cy="78752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ouvMailRBX.gif"/>
          <p:cNvPicPr>
            <a:picLocks noGrp="1" noChangeAspect="1"/>
          </p:cNvPicPr>
          <p:nvPr>
            <p:ph idx="1"/>
          </p:nvPr>
        </p:nvPicPr>
        <p:blipFill>
          <a:blip r:embed="rId2"/>
          <a:stretch>
            <a:fillRect/>
          </a:stretch>
        </p:blipFill>
        <p:spPr>
          <a:xfrm>
            <a:off x="2214546" y="357166"/>
            <a:ext cx="4976804" cy="2036661"/>
          </a:xfrm>
        </p:spPr>
      </p:pic>
      <p:pic>
        <p:nvPicPr>
          <p:cNvPr id="7" name="Image 6" descr="LOGO INVEST DAY.png"/>
          <p:cNvPicPr>
            <a:picLocks noChangeAspect="1"/>
          </p:cNvPicPr>
          <p:nvPr/>
        </p:nvPicPr>
        <p:blipFill>
          <a:blip r:embed="rId3"/>
          <a:stretch>
            <a:fillRect/>
          </a:stretch>
        </p:blipFill>
        <p:spPr>
          <a:xfrm>
            <a:off x="3428992" y="2571744"/>
            <a:ext cx="2578266" cy="395839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C:\Users\Moi\Desktop\couvMailRBX.gif"/>
          <p:cNvPicPr>
            <a:picLocks noGrp="1" noChangeAspect="1" noChangeArrowheads="1" noCrop="1"/>
          </p:cNvPicPr>
          <p:nvPr>
            <p:ph idx="1"/>
          </p:nvPr>
        </p:nvPicPr>
        <p:blipFill>
          <a:blip r:embed="rId3"/>
          <a:srcRect/>
          <a:stretch>
            <a:fillRect/>
          </a:stretch>
        </p:blipFill>
        <p:spPr bwMode="auto">
          <a:xfrm>
            <a:off x="2143108" y="214290"/>
            <a:ext cx="5214974" cy="2134128"/>
          </a:xfrm>
          <a:prstGeom prst="rect">
            <a:avLst/>
          </a:prstGeom>
          <a:noFill/>
        </p:spPr>
      </p:pic>
      <p:graphicFrame>
        <p:nvGraphicFramePr>
          <p:cNvPr id="150531" name="Object 3"/>
          <p:cNvGraphicFramePr>
            <a:graphicFrameLocks noChangeAspect="1"/>
          </p:cNvGraphicFramePr>
          <p:nvPr/>
        </p:nvGraphicFramePr>
        <p:xfrm>
          <a:off x="3219599" y="2571744"/>
          <a:ext cx="2924037" cy="4130938"/>
        </p:xfrm>
        <a:graphic>
          <a:graphicData uri="http://schemas.openxmlformats.org/presentationml/2006/ole">
            <p:oleObj spid="_x0000_s150531" name="Acrobat Document" r:id="rId4" imgW="2838246" imgH="4009715" progId="AcroExch.Document.DC">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500174"/>
            <a:ext cx="8497916" cy="368300"/>
          </a:xfrm>
          <a:prstGeom prst="rect">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Objectif 1 : Soutenir et accompagner les commerces en place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074" name="Text Box 2"/>
          <p:cNvSpPr txBox="1">
            <a:spLocks noChangeArrowheads="1"/>
          </p:cNvSpPr>
          <p:nvPr/>
        </p:nvSpPr>
        <p:spPr bwMode="auto">
          <a:xfrm>
            <a:off x="285720" y="2000240"/>
            <a:ext cx="8429684"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5 : LES TICKETS PARKINGS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ticket parking dijon.png"/>
          <p:cNvPicPr/>
          <p:nvPr/>
        </p:nvPicPr>
        <p:blipFill>
          <a:blip r:embed="rId2"/>
          <a:stretch>
            <a:fillRect/>
          </a:stretch>
        </p:blipFill>
        <p:spPr>
          <a:xfrm>
            <a:off x="785786" y="3214686"/>
            <a:ext cx="1928826" cy="2714644"/>
          </a:xfrm>
          <a:prstGeom prst="rect">
            <a:avLst/>
          </a:prstGeom>
        </p:spPr>
      </p:pic>
      <p:sp>
        <p:nvSpPr>
          <p:cNvPr id="3075" name="Text Box 3"/>
          <p:cNvSpPr txBox="1">
            <a:spLocks noChangeArrowheads="1"/>
          </p:cNvSpPr>
          <p:nvPr/>
        </p:nvSpPr>
        <p:spPr bwMode="auto">
          <a:xfrm>
            <a:off x="3000364" y="2643182"/>
            <a:ext cx="5715040" cy="37147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Présent dans de nombreuses villes, le ticket remis au client lui permet de bénéficier de temps de stationnement offert.</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La prise en charge de l’investissement est partagée entre la collectivité, les commerçants et le gestionnaire des parkings concernés.</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Le ticket parking est très apprécié de la clientèle est constitue un geste commercial favorable à la vente. Il permet de promouvoir les différents modes de stationnement au centre-ville, notamment en ouvrage.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2"/>
          <p:cNvGraphicFramePr>
            <a:graphicFrameLocks noChangeAspect="1"/>
          </p:cNvGraphicFramePr>
          <p:nvPr/>
        </p:nvGraphicFramePr>
        <p:xfrm>
          <a:off x="428596" y="273382"/>
          <a:ext cx="8429684" cy="6441766"/>
        </p:xfrm>
        <a:graphic>
          <a:graphicData uri="http://schemas.openxmlformats.org/presentationml/2006/ole">
            <p:oleObj spid="_x0000_s148482" name="Acrobat Document" r:id="rId3" imgW="5667037" imgH="8019809" progId="AcroExch.Document.DC">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500174"/>
            <a:ext cx="8497916" cy="368300"/>
          </a:xfrm>
          <a:prstGeom prst="rect">
            <a:avLst/>
          </a:prstGeom>
          <a:solidFill>
            <a:schemeClr val="accent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Objectif 1 : Soutenir et accompagner les commerces en place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194" name="Text Box 2"/>
          <p:cNvSpPr txBox="1">
            <a:spLocks noChangeArrowheads="1"/>
          </p:cNvSpPr>
          <p:nvPr/>
        </p:nvSpPr>
        <p:spPr bwMode="auto">
          <a:xfrm>
            <a:off x="214282" y="2000240"/>
            <a:ext cx="8501122"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Arial" pitchFamily="34" charset="0"/>
                <a:cs typeface="Arial" pitchFamily="34" charset="0"/>
              </a:rPr>
              <a:t>Action N° 10 : COMMUNICATION STATIONNEMENT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ésultat de recherche d'images pour &quot;stationnement roubaix&quot;">
            <a:hlinkClick r:id="rId2" tgtFrame="&quot;_blank&quot;"/>
          </p:cNvPr>
          <p:cNvPicPr/>
          <p:nvPr/>
        </p:nvPicPr>
        <p:blipFill>
          <a:blip r:embed="rId3"/>
          <a:srcRect/>
          <a:stretch>
            <a:fillRect/>
          </a:stretch>
        </p:blipFill>
        <p:spPr bwMode="auto">
          <a:xfrm>
            <a:off x="214282" y="3500438"/>
            <a:ext cx="2428892" cy="2071702"/>
          </a:xfrm>
          <a:prstGeom prst="rect">
            <a:avLst/>
          </a:prstGeom>
          <a:noFill/>
          <a:ln w="9525">
            <a:noFill/>
            <a:miter lim="800000"/>
            <a:headEnd/>
            <a:tailEnd/>
          </a:ln>
        </p:spPr>
      </p:pic>
      <p:sp>
        <p:nvSpPr>
          <p:cNvPr id="8195" name="Text Box 3"/>
          <p:cNvSpPr txBox="1">
            <a:spLocks noChangeArrowheads="1"/>
          </p:cNvSpPr>
          <p:nvPr/>
        </p:nvSpPr>
        <p:spPr bwMode="auto">
          <a:xfrm>
            <a:off x="2857488" y="2500306"/>
            <a:ext cx="5743579" cy="40005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Les changements intervenus au 01 janvier 2018 ont fait l’objet d’une large communication de la part de la Ville de Roubaix. Les témoignages de commerçants soulignent toutefois certaines incompréhensions. L’usage de l’horodateur (pas de ticket délivré systématiquement, ½ h gratuite non-intégrée), les offres promotionnelles de stationnement en ouvrage (samedi gratuit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Une communication sur ces aspects est souhaitée par les commerçants, elle pourrait permettre également d’informer sur le paiement responsable et par </a:t>
            </a:r>
            <a:r>
              <a:rPr kumimoji="0" lang="fr-FR" sz="2000" b="0" i="0" u="none" strike="noStrike" cap="none" normalizeH="0" baseline="0" dirty="0" err="1" smtClean="0">
                <a:ln>
                  <a:noFill/>
                </a:ln>
                <a:solidFill>
                  <a:schemeClr val="tx1"/>
                </a:solidFill>
                <a:effectLst/>
                <a:latin typeface="Arial" pitchFamily="34" charset="0"/>
                <a:cs typeface="Arial" pitchFamily="34" charset="0"/>
              </a:rPr>
              <a:t>smartphone</a:t>
            </a:r>
            <a:r>
              <a:rPr kumimoji="0" lang="fr-FR" sz="2000" b="0" i="0" u="none" strike="noStrike" cap="none" normalizeH="0" baseline="0" dirty="0" smtClean="0">
                <a:ln>
                  <a:noFill/>
                </a:ln>
                <a:solidFill>
                  <a:schemeClr val="tx1"/>
                </a:solidFill>
                <a:effectLst/>
                <a:latin typeface="Arial" pitchFamily="34" charset="0"/>
                <a:cs typeface="Arial" pitchFamily="34"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2"/>
          <p:cNvGraphicFramePr>
            <a:graphicFrameLocks noChangeAspect="1"/>
          </p:cNvGraphicFramePr>
          <p:nvPr/>
        </p:nvGraphicFramePr>
        <p:xfrm>
          <a:off x="285720" y="2428868"/>
          <a:ext cx="8610443" cy="2133752"/>
        </p:xfrm>
        <a:graphic>
          <a:graphicData uri="http://schemas.openxmlformats.org/presentationml/2006/ole">
            <p:oleObj spid="_x0000_s149506" name="Acrobat Document" r:id="rId3" imgW="7610388" imgH="1885654" progId="AcroExch.Document.DC">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1"/>
                </a:solidFill>
                <a:effectLst/>
                <a:uLnTx/>
                <a:uFillTx/>
                <a:latin typeface="+mj-lt"/>
                <a:ea typeface="+mj-ea"/>
                <a:cs typeface="+mj-cs"/>
              </a:rPr>
              <a:t/>
            </a:r>
            <a:br>
              <a:rPr kumimoji="0" lang="fr-FR" sz="3600" b="1" i="0" u="none" strike="noStrike" kern="1200" cap="none" spc="0" normalizeH="0" baseline="0" noProof="0" dirty="0" smtClean="0">
                <a:ln>
                  <a:noFill/>
                </a:ln>
                <a:solidFill>
                  <a:schemeClr val="tx1"/>
                </a:solidFill>
                <a:effectLst/>
                <a:uLnTx/>
                <a:uFillTx/>
                <a:latin typeface="+mj-lt"/>
                <a:ea typeface="+mj-ea"/>
                <a:cs typeface="+mj-cs"/>
              </a:rPr>
            </a:br>
            <a:r>
              <a:rPr kumimoji="0" lang="fr-FR" sz="3600" b="1" i="0" u="none" strike="noStrike" kern="1200" cap="none" spc="0" normalizeH="0" baseline="0" noProof="0" dirty="0" smtClean="0">
                <a:ln>
                  <a:noFill/>
                </a:ln>
                <a:solidFill>
                  <a:schemeClr val="tx1"/>
                </a:solidFill>
                <a:effectLst/>
                <a:uLnTx/>
                <a:uFillTx/>
                <a:latin typeface="+mj-lt"/>
                <a:ea typeface="+mj-ea"/>
                <a:cs typeface="+mj-cs"/>
              </a:rPr>
              <a:t>STRATEGIE DE DYNAMISATION DU COMMERCE AU CENTRE-VILLE DE ROUBAIX</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r>
            <a:br>
              <a:rPr kumimoji="0" lang="fr-FR" sz="4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2"/>
          <p:cNvSpPr txBox="1">
            <a:spLocks noChangeArrowheads="1"/>
          </p:cNvSpPr>
          <p:nvPr/>
        </p:nvSpPr>
        <p:spPr bwMode="auto">
          <a:xfrm>
            <a:off x="214282" y="1285860"/>
            <a:ext cx="8715436" cy="86676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effectLst/>
                <a:latin typeface="Arial" pitchFamily="34" charset="0"/>
                <a:cs typeface="Arial" pitchFamily="34" charset="0"/>
              </a:rPr>
              <a:t>Objectif 4 :</a:t>
            </a:r>
            <a:r>
              <a:rPr kumimoji="0" lang="fr-FR" sz="2000" b="1" i="0" u="none" strike="noStrike" cap="none" normalizeH="0" dirty="0" smtClean="0">
                <a:ln>
                  <a:noFill/>
                </a:ln>
                <a:effectLst/>
                <a:latin typeface="Arial" pitchFamily="34" charset="0"/>
                <a:cs typeface="Arial" pitchFamily="34" charset="0"/>
              </a:rPr>
              <a:t> Lier l’activité commerciale à celles des pôles majeurs d’attractivité du centre-ville.</a:t>
            </a:r>
            <a:endParaRPr kumimoji="0" lang="fr-FR" sz="1800" b="0" i="0" u="none" strike="noStrike" cap="none" normalizeH="0" baseline="0" dirty="0" smtClean="0">
              <a:ln>
                <a:noFill/>
              </a:ln>
              <a:effectLst/>
              <a:latin typeface="Arial" pitchFamily="34" charset="0"/>
              <a:cs typeface="Arial" pitchFamily="34" charset="0"/>
            </a:endParaRPr>
          </a:p>
        </p:txBody>
      </p:sp>
      <p:sp>
        <p:nvSpPr>
          <p:cNvPr id="6" name="Text Box 2"/>
          <p:cNvSpPr txBox="1">
            <a:spLocks noChangeArrowheads="1"/>
          </p:cNvSpPr>
          <p:nvPr/>
        </p:nvSpPr>
        <p:spPr bwMode="auto">
          <a:xfrm>
            <a:off x="285720" y="2285992"/>
            <a:ext cx="8643998" cy="5000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b="1" i="0" u="none" strike="noStrike" cap="none" normalizeH="0" baseline="0" dirty="0" smtClean="0">
                <a:ln>
                  <a:noFill/>
                </a:ln>
                <a:solidFill>
                  <a:schemeClr val="tx1"/>
                </a:solidFill>
                <a:effectLst/>
                <a:latin typeface="Arial" pitchFamily="34" charset="0"/>
                <a:cs typeface="Arial" pitchFamily="34" charset="0"/>
              </a:rPr>
              <a:t>Action N° 24 :</a:t>
            </a:r>
            <a:r>
              <a:rPr kumimoji="0" lang="fr-FR" b="1" i="0" u="none" strike="noStrike" cap="none" normalizeH="0" dirty="0" smtClean="0">
                <a:ln>
                  <a:noFill/>
                </a:ln>
                <a:solidFill>
                  <a:schemeClr val="tx1"/>
                </a:solidFill>
                <a:effectLst/>
                <a:latin typeface="Arial" pitchFamily="34" charset="0"/>
                <a:cs typeface="Arial" pitchFamily="34" charset="0"/>
              </a:rPr>
              <a:t> </a:t>
            </a:r>
            <a:r>
              <a:rPr lang="fr-FR" b="1" dirty="0" smtClean="0">
                <a:latin typeface="Arial" pitchFamily="34" charset="0"/>
                <a:cs typeface="Arial" pitchFamily="34" charset="0"/>
              </a:rPr>
              <a:t> REOUVERTURE DU MUSEE – LA PISCINE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INSTA-1080x1920-522x928.jpg"/>
          <p:cNvPicPr/>
          <p:nvPr/>
        </p:nvPicPr>
        <p:blipFill>
          <a:blip r:embed="rId2" cstate="print"/>
          <a:stretch>
            <a:fillRect/>
          </a:stretch>
        </p:blipFill>
        <p:spPr>
          <a:xfrm>
            <a:off x="357158" y="3000372"/>
            <a:ext cx="3214710" cy="3643338"/>
          </a:xfrm>
          <a:prstGeom prst="rect">
            <a:avLst/>
          </a:prstGeom>
        </p:spPr>
      </p:pic>
      <p:sp>
        <p:nvSpPr>
          <p:cNvPr id="58369" name="Text Box 1"/>
          <p:cNvSpPr txBox="1">
            <a:spLocks noChangeArrowheads="1"/>
          </p:cNvSpPr>
          <p:nvPr/>
        </p:nvSpPr>
        <p:spPr bwMode="auto">
          <a:xfrm>
            <a:off x="3929058" y="2857496"/>
            <a:ext cx="5000625" cy="38576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La réouverture du Musée, le 20 octobre 2018,  constitue un événement majeur pour le centre-ville auquel le commerce doit être associé.</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cs typeface="Arial" pitchFamily="34" charset="0"/>
              </a:rPr>
              <a:t>Une opération baptisée « open Roubaix » associera les commerces et restaurants alentours à l’événement.</a:t>
            </a:r>
          </a:p>
          <a:p>
            <a:pPr marL="0" marR="0" lvl="0" indent="0" algn="l" defTabSz="914400" rtl="0" eaLnBrk="1" fontAlgn="base" latinLnBrk="0" hangingPunct="1">
              <a:lnSpc>
                <a:spcPct val="100000"/>
              </a:lnSpc>
              <a:spcBef>
                <a:spcPct val="0"/>
              </a:spcBef>
              <a:spcAft>
                <a:spcPts val="1000"/>
              </a:spcAft>
              <a:buClrTx/>
              <a:buSzTx/>
              <a:buFontTx/>
              <a:buNone/>
              <a:tabLst/>
            </a:pPr>
            <a:r>
              <a:rPr lang="fr-FR" dirty="0" smtClean="0">
                <a:latin typeface="Arial" pitchFamily="34" charset="0"/>
                <a:cs typeface="Arial" pitchFamily="34" charset="0"/>
              </a:rPr>
              <a:t>Edition d’un document diffusé au Musée auprès des visiteurs, signalétique des commerces participants, distribution de goodies en magasin, incitation à l’ouverture les 1° dimanches du mois.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OPEN ROUBAIX</a:t>
            </a:r>
            <a:endParaRPr lang="fr-FR" dirty="0"/>
          </a:p>
        </p:txBody>
      </p:sp>
      <p:pic>
        <p:nvPicPr>
          <p:cNvPr id="4" name="Espace réservé du contenu 3" descr="OPEN rX.png"/>
          <p:cNvPicPr>
            <a:picLocks noGrp="1" noChangeAspect="1"/>
          </p:cNvPicPr>
          <p:nvPr>
            <p:ph idx="1"/>
          </p:nvPr>
        </p:nvPicPr>
        <p:blipFill>
          <a:blip r:embed="rId2"/>
          <a:stretch>
            <a:fillRect/>
          </a:stretch>
        </p:blipFill>
        <p:spPr>
          <a:xfrm>
            <a:off x="428596" y="1357298"/>
            <a:ext cx="4975144" cy="2786081"/>
          </a:xfrm>
        </p:spPr>
      </p:pic>
      <p:sp>
        <p:nvSpPr>
          <p:cNvPr id="145411" name="AutoShape 3" descr="Résultat de recherche d'images pour &quot;OPEN ROUBAIX&quot;">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event_open-roubaix_23724.jpg"/>
          <p:cNvPicPr>
            <a:picLocks noChangeAspect="1"/>
          </p:cNvPicPr>
          <p:nvPr/>
        </p:nvPicPr>
        <p:blipFill>
          <a:blip r:embed="rId4"/>
          <a:stretch>
            <a:fillRect/>
          </a:stretch>
        </p:blipFill>
        <p:spPr>
          <a:xfrm>
            <a:off x="5572132" y="3500438"/>
            <a:ext cx="3286148" cy="3023256"/>
          </a:xfrm>
          <a:prstGeom prst="rect">
            <a:avLst/>
          </a:prstGeom>
        </p:spPr>
      </p:pic>
      <p:sp>
        <p:nvSpPr>
          <p:cNvPr id="7" name="ZoneTexte 6"/>
          <p:cNvSpPr txBox="1"/>
          <p:nvPr/>
        </p:nvSpPr>
        <p:spPr>
          <a:xfrm>
            <a:off x="285720" y="4572008"/>
            <a:ext cx="4857784" cy="1938992"/>
          </a:xfrm>
          <a:prstGeom prst="rect">
            <a:avLst/>
          </a:prstGeom>
          <a:noFill/>
        </p:spPr>
        <p:txBody>
          <a:bodyPr wrap="square" rtlCol="0">
            <a:spAutoFit/>
          </a:bodyPr>
          <a:lstStyle/>
          <a:p>
            <a:r>
              <a:rPr lang="fr-FR" sz="2000" dirty="0" smtClean="0">
                <a:latin typeface="Arial" pitchFamily="34" charset="0"/>
                <a:cs typeface="Arial" pitchFamily="34" charset="0"/>
              </a:rPr>
              <a:t>30 commerçants ouvert chaque 1° dimanche du mois jour de gratuité au Musée.</a:t>
            </a:r>
          </a:p>
          <a:p>
            <a:r>
              <a:rPr lang="fr-FR" sz="2000" dirty="0" smtClean="0">
                <a:latin typeface="Arial" pitchFamily="34" charset="0"/>
                <a:cs typeface="Arial" pitchFamily="34" charset="0"/>
              </a:rPr>
              <a:t>Promotion au Musée.</a:t>
            </a:r>
          </a:p>
          <a:p>
            <a:r>
              <a:rPr lang="fr-FR" sz="2000" dirty="0" smtClean="0">
                <a:latin typeface="Arial" pitchFamily="34" charset="0"/>
                <a:cs typeface="Arial" pitchFamily="34" charset="0"/>
              </a:rPr>
              <a:t>Affichage drapeaux.</a:t>
            </a:r>
          </a:p>
          <a:p>
            <a:r>
              <a:rPr lang="fr-FR" sz="2000" dirty="0" smtClean="0">
                <a:latin typeface="Arial" pitchFamily="34" charset="0"/>
                <a:cs typeface="Arial" pitchFamily="34" charset="0"/>
              </a:rPr>
              <a:t>Com presse</a:t>
            </a:r>
            <a:endParaRPr lang="fr-FR" sz="2000" dirty="0">
              <a:latin typeface="Arial" pitchFamily="34" charset="0"/>
              <a:cs typeface="Arial" pitchFamily="34" charset="0"/>
            </a:endParaRPr>
          </a:p>
        </p:txBody>
      </p:sp>
      <p:pic>
        <p:nvPicPr>
          <p:cNvPr id="8" name="Image 7" descr="RBXShopping-fondNoir-01.png"/>
          <p:cNvPicPr>
            <a:picLocks noChangeAspect="1"/>
          </p:cNvPicPr>
          <p:nvPr/>
        </p:nvPicPr>
        <p:blipFill>
          <a:blip r:embed="rId5"/>
          <a:stretch>
            <a:fillRect/>
          </a:stretch>
        </p:blipFill>
        <p:spPr>
          <a:xfrm>
            <a:off x="6572264" y="1285860"/>
            <a:ext cx="1804420" cy="1804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périmètre d’actions</a:t>
            </a:r>
            <a:endParaRPr lang="fr-FR" dirty="0"/>
          </a:p>
        </p:txBody>
      </p:sp>
      <p:pic>
        <p:nvPicPr>
          <p:cNvPr id="4" name="Espace réservé du contenu 3" descr="C:\Users\Moi\Pictures\Nouvelle image (1).bmp"/>
          <p:cNvPicPr>
            <a:picLocks noGrp="1"/>
          </p:cNvPicPr>
          <p:nvPr>
            <p:ph idx="1"/>
          </p:nvPr>
        </p:nvPicPr>
        <p:blipFill>
          <a:blip r:embed="rId3"/>
          <a:srcRect/>
          <a:stretch>
            <a:fillRect/>
          </a:stretch>
        </p:blipFill>
        <p:spPr bwMode="auto">
          <a:xfrm>
            <a:off x="558743" y="1600200"/>
            <a:ext cx="8026513" cy="4525963"/>
          </a:xfrm>
          <a:prstGeom prst="rect">
            <a:avLst/>
          </a:prstGeom>
          <a:noFill/>
          <a:ln w="9525">
            <a:noFill/>
            <a:miter lim="800000"/>
            <a:headEnd/>
            <a:tailEnd/>
          </a:ln>
        </p:spPr>
      </p:pic>
      <p:cxnSp>
        <p:nvCxnSpPr>
          <p:cNvPr id="6" name="Connecteur droit 5"/>
          <p:cNvCxnSpPr/>
          <p:nvPr/>
        </p:nvCxnSpPr>
        <p:spPr>
          <a:xfrm>
            <a:off x="2928926" y="2857496"/>
            <a:ext cx="2286016" cy="171451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Connecteur droit 7"/>
          <p:cNvCxnSpPr/>
          <p:nvPr/>
        </p:nvCxnSpPr>
        <p:spPr>
          <a:xfrm flipV="1">
            <a:off x="5286380" y="4071942"/>
            <a:ext cx="1428760" cy="42862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Connecteur droit 9"/>
          <p:cNvCxnSpPr/>
          <p:nvPr/>
        </p:nvCxnSpPr>
        <p:spPr>
          <a:xfrm rot="16200000" flipH="1">
            <a:off x="6429388" y="4357694"/>
            <a:ext cx="1285884" cy="714380"/>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43182"/>
            <a:ext cx="9144000" cy="2686056"/>
          </a:xfrm>
        </p:spPr>
        <p:txBody>
          <a:bodyPr/>
          <a:lstStyle/>
          <a:p>
            <a:pPr>
              <a:buNone/>
            </a:pPr>
            <a:r>
              <a:rPr lang="fr-FR" dirty="0" smtClean="0"/>
              <a:t>Consommateurs 177 questionnaires</a:t>
            </a:r>
          </a:p>
        </p:txBody>
      </p:sp>
      <p:sp>
        <p:nvSpPr>
          <p:cNvPr id="4" name="Titre 1"/>
          <p:cNvSpPr>
            <a:spLocks noGrp="1"/>
          </p:cNvSpPr>
          <p:nvPr>
            <p:ph type="title"/>
          </p:nvPr>
        </p:nvSpPr>
        <p:spPr/>
        <p:txBody>
          <a:bodyPr/>
          <a:lstStyle/>
          <a:p>
            <a:r>
              <a:rPr lang="fr-FR" dirty="0" smtClean="0"/>
              <a:t>Etude préalable</a:t>
            </a:r>
            <a:endParaRPr lang="fr-FR" dirty="0"/>
          </a:p>
        </p:txBody>
      </p:sp>
      <p:graphicFrame>
        <p:nvGraphicFramePr>
          <p:cNvPr id="5" name="Graphique 4"/>
          <p:cNvGraphicFramePr/>
          <p:nvPr/>
        </p:nvGraphicFramePr>
        <p:xfrm>
          <a:off x="428596" y="3357562"/>
          <a:ext cx="2214578" cy="1428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p:nvPr/>
        </p:nvGraphicFramePr>
        <p:xfrm>
          <a:off x="3143240" y="3286124"/>
          <a:ext cx="2357454" cy="1571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6072198" y="3500438"/>
          <a:ext cx="2428892" cy="1285884"/>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0" y="1357298"/>
            <a:ext cx="8715404" cy="584775"/>
          </a:xfrm>
          <a:prstGeom prst="rect">
            <a:avLst/>
          </a:prstGeom>
          <a:noFill/>
        </p:spPr>
        <p:txBody>
          <a:bodyPr wrap="square" rtlCol="0">
            <a:spAutoFit/>
          </a:bodyPr>
          <a:lstStyle/>
          <a:p>
            <a:r>
              <a:rPr lang="fr-FR" sz="3200" dirty="0" smtClean="0"/>
              <a:t>Commerçants  50 entretiens individuels  </a:t>
            </a:r>
            <a:endParaRPr lang="fr-FR" sz="3200" dirty="0"/>
          </a:p>
        </p:txBody>
      </p:sp>
      <p:sp>
        <p:nvSpPr>
          <p:cNvPr id="9" name="ZoneTexte 8"/>
          <p:cNvSpPr txBox="1"/>
          <p:nvPr/>
        </p:nvSpPr>
        <p:spPr>
          <a:xfrm>
            <a:off x="0" y="2000240"/>
            <a:ext cx="8715404" cy="584775"/>
          </a:xfrm>
          <a:prstGeom prst="rect">
            <a:avLst/>
          </a:prstGeom>
          <a:noFill/>
        </p:spPr>
        <p:txBody>
          <a:bodyPr wrap="square" rtlCol="0">
            <a:spAutoFit/>
          </a:bodyPr>
          <a:lstStyle/>
          <a:p>
            <a:r>
              <a:rPr lang="fr-FR" sz="3200" dirty="0" smtClean="0"/>
              <a:t>Personnes ressources  20 entretiens individuels  </a:t>
            </a:r>
            <a:endParaRPr lang="fr-FR" sz="3200" dirty="0"/>
          </a:p>
        </p:txBody>
      </p:sp>
      <p:sp>
        <p:nvSpPr>
          <p:cNvPr id="10" name="ZoneTexte 9"/>
          <p:cNvSpPr txBox="1"/>
          <p:nvPr/>
        </p:nvSpPr>
        <p:spPr>
          <a:xfrm>
            <a:off x="0" y="4929198"/>
            <a:ext cx="8286808" cy="584775"/>
          </a:xfrm>
          <a:prstGeom prst="rect">
            <a:avLst/>
          </a:prstGeom>
          <a:noFill/>
        </p:spPr>
        <p:txBody>
          <a:bodyPr wrap="square" rtlCol="0">
            <a:spAutoFit/>
          </a:bodyPr>
          <a:lstStyle/>
          <a:p>
            <a:r>
              <a:rPr lang="fr-FR" sz="3200" dirty="0" smtClean="0"/>
              <a:t>Analyse des données et études disponibles</a:t>
            </a:r>
            <a:endParaRPr lang="fr-FR" sz="3200" dirty="0"/>
          </a:p>
        </p:txBody>
      </p:sp>
      <p:sp>
        <p:nvSpPr>
          <p:cNvPr id="11" name="ZoneTexte 10"/>
          <p:cNvSpPr txBox="1"/>
          <p:nvPr/>
        </p:nvSpPr>
        <p:spPr>
          <a:xfrm>
            <a:off x="0" y="5643578"/>
            <a:ext cx="8286808" cy="584775"/>
          </a:xfrm>
          <a:prstGeom prst="rect">
            <a:avLst/>
          </a:prstGeom>
          <a:noFill/>
        </p:spPr>
        <p:txBody>
          <a:bodyPr wrap="square" rtlCol="0">
            <a:spAutoFit/>
          </a:bodyPr>
          <a:lstStyle/>
          <a:p>
            <a:r>
              <a:rPr lang="fr-FR" sz="3200" dirty="0" smtClean="0"/>
              <a:t>Benchmark et réseaux pros </a:t>
            </a:r>
            <a:endParaRPr lang="fr-F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enquête consommateurs</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1"/>
          <p:cNvSpPr>
            <a:spLocks noGrp="1"/>
          </p:cNvSpPr>
          <p:nvPr>
            <p:ph type="title"/>
          </p:nvPr>
        </p:nvSpPr>
        <p:spPr/>
        <p:txBody>
          <a:bodyPr/>
          <a:lstStyle/>
          <a:p>
            <a:r>
              <a:rPr lang="fr-FR" dirty="0" smtClean="0"/>
              <a:t>Extrait enquête consommateurs</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42984"/>
            <a:ext cx="9144000" cy="5715016"/>
          </a:xfrm>
        </p:spPr>
        <p:txBody>
          <a:bodyPr>
            <a:normAutofit/>
          </a:bodyPr>
          <a:lstStyle/>
          <a:p>
            <a:pPr>
              <a:buNone/>
            </a:pPr>
            <a:r>
              <a:rPr lang="fr-FR" b="1" dirty="0" smtClean="0">
                <a:solidFill>
                  <a:srgbClr val="00B050"/>
                </a:solidFill>
                <a:latin typeface="Arial" pitchFamily="34" charset="0"/>
                <a:cs typeface="Arial" pitchFamily="34" charset="0"/>
              </a:rPr>
              <a:t>LES PRINCIPAUX ATOUTS IDENTIFIES</a:t>
            </a:r>
          </a:p>
          <a:p>
            <a:pPr>
              <a:buNone/>
            </a:pPr>
            <a:r>
              <a:rPr lang="fr-FR" sz="2800" u="sng" dirty="0" smtClean="0">
                <a:latin typeface="Arial" pitchFamily="34" charset="0"/>
                <a:cs typeface="Arial" pitchFamily="34" charset="0"/>
              </a:rPr>
              <a:t>Atout N°1 : </a:t>
            </a:r>
            <a:r>
              <a:rPr lang="fr-FR" sz="2800" dirty="0" smtClean="0">
                <a:latin typeface="Arial" pitchFamily="34" charset="0"/>
                <a:cs typeface="Arial" pitchFamily="34" charset="0"/>
              </a:rPr>
              <a:t>le mix Patrimoine / Culture / Evénements</a:t>
            </a:r>
          </a:p>
          <a:p>
            <a:pPr>
              <a:buNone/>
            </a:pPr>
            <a:r>
              <a:rPr lang="fr-FR" sz="2800" u="sng" dirty="0" smtClean="0">
                <a:latin typeface="Arial" pitchFamily="34" charset="0"/>
                <a:cs typeface="Arial" pitchFamily="34" charset="0"/>
              </a:rPr>
              <a:t>Atout N°2 : </a:t>
            </a:r>
            <a:r>
              <a:rPr lang="fr-FR" sz="2800" dirty="0" smtClean="0">
                <a:latin typeface="Arial" pitchFamily="34" charset="0"/>
                <a:cs typeface="Arial" pitchFamily="34" charset="0"/>
              </a:rPr>
              <a:t>l’identité commerçante de Roubaix</a:t>
            </a:r>
          </a:p>
          <a:p>
            <a:pPr>
              <a:buNone/>
            </a:pPr>
            <a:r>
              <a:rPr lang="fr-FR" sz="2800" u="sng" dirty="0" smtClean="0">
                <a:latin typeface="Arial" pitchFamily="34" charset="0"/>
                <a:cs typeface="Arial" pitchFamily="34" charset="0"/>
              </a:rPr>
              <a:t>Atout N°3 : </a:t>
            </a:r>
            <a:r>
              <a:rPr lang="fr-FR" sz="2800" dirty="0" smtClean="0">
                <a:latin typeface="Arial" pitchFamily="34" charset="0"/>
                <a:cs typeface="Arial" pitchFamily="34" charset="0"/>
              </a:rPr>
              <a:t>les atouts stratégiques </a:t>
            </a:r>
            <a:r>
              <a:rPr lang="fr-FR" sz="2000" dirty="0" smtClean="0">
                <a:latin typeface="Arial" pitchFamily="34" charset="0"/>
                <a:cs typeface="Arial" pitchFamily="34" charset="0"/>
              </a:rPr>
              <a:t>(situation, transports, sièges grandes entreprises, étudiants…)</a:t>
            </a:r>
          </a:p>
          <a:p>
            <a:pPr>
              <a:buNone/>
            </a:pPr>
            <a:r>
              <a:rPr lang="fr-FR" b="1" dirty="0" smtClean="0">
                <a:solidFill>
                  <a:schemeClr val="accent6"/>
                </a:solidFill>
                <a:latin typeface="Arial" pitchFamily="34" charset="0"/>
                <a:cs typeface="Arial" pitchFamily="34" charset="0"/>
              </a:rPr>
              <a:t>LES PRINCIPALES FAIBLESSES IDENTIFIEES</a:t>
            </a:r>
          </a:p>
          <a:p>
            <a:pPr>
              <a:buNone/>
            </a:pPr>
            <a:r>
              <a:rPr lang="fr-FR" sz="2800" u="sng" dirty="0" smtClean="0">
                <a:latin typeface="Arial" pitchFamily="34" charset="0"/>
                <a:cs typeface="Arial" pitchFamily="34" charset="0"/>
              </a:rPr>
              <a:t>Faiblesse  N° 1 : </a:t>
            </a:r>
            <a:r>
              <a:rPr lang="fr-FR" sz="2800" dirty="0" smtClean="0">
                <a:latin typeface="Arial" pitchFamily="34" charset="0"/>
                <a:cs typeface="Arial" pitchFamily="34" charset="0"/>
              </a:rPr>
              <a:t>une diversité commerciale trop faible</a:t>
            </a:r>
          </a:p>
          <a:p>
            <a:pPr>
              <a:buNone/>
            </a:pPr>
            <a:r>
              <a:rPr lang="fr-FR" sz="2800" u="sng" dirty="0" smtClean="0">
                <a:latin typeface="Arial" pitchFamily="34" charset="0"/>
                <a:cs typeface="Arial" pitchFamily="34" charset="0"/>
              </a:rPr>
              <a:t>Faiblesse N° 2 : </a:t>
            </a:r>
            <a:r>
              <a:rPr lang="fr-FR" sz="2800" dirty="0" smtClean="0">
                <a:latin typeface="Arial" pitchFamily="34" charset="0"/>
                <a:cs typeface="Arial" pitchFamily="34" charset="0"/>
              </a:rPr>
              <a:t>l’environnement de l’offre commerciale</a:t>
            </a:r>
          </a:p>
          <a:p>
            <a:pPr>
              <a:buNone/>
            </a:pPr>
            <a:r>
              <a:rPr lang="fr-FR" sz="2800" u="sng" dirty="0" smtClean="0">
                <a:latin typeface="Arial" pitchFamily="34" charset="0"/>
                <a:cs typeface="Arial" pitchFamily="34" charset="0"/>
              </a:rPr>
              <a:t>Faiblesse N°3 : </a:t>
            </a:r>
            <a:r>
              <a:rPr lang="fr-FR" sz="2800" dirty="0" smtClean="0">
                <a:latin typeface="Arial" pitchFamily="34" charset="0"/>
                <a:cs typeface="Arial" pitchFamily="34" charset="0"/>
              </a:rPr>
              <a:t>Le manque de lien entre les différents pôles d’attractivité. </a:t>
            </a:r>
          </a:p>
          <a:p>
            <a:pPr>
              <a:buNone/>
            </a:pPr>
            <a:endParaRPr lang="fr-FR" sz="2800" dirty="0" smtClean="0">
              <a:latin typeface="Arial" pitchFamily="34" charset="0"/>
              <a:cs typeface="Arial" pitchFamily="34" charset="0"/>
            </a:endParaRPr>
          </a:p>
          <a:p>
            <a:pPr>
              <a:buNone/>
            </a:pPr>
            <a:endParaRPr lang="fr-FR" sz="2800" dirty="0" smtClean="0"/>
          </a:p>
          <a:p>
            <a:pPr>
              <a:buNone/>
            </a:pPr>
            <a:endParaRPr lang="fr-FR" dirty="0" smtClean="0"/>
          </a:p>
          <a:p>
            <a:pPr>
              <a:buNone/>
            </a:pPr>
            <a:endParaRPr lang="fr-FR" b="1" dirty="0" smtClean="0">
              <a:solidFill>
                <a:schemeClr val="accent6"/>
              </a:solidFill>
            </a:endParaRPr>
          </a:p>
          <a:p>
            <a:pPr>
              <a:buNone/>
            </a:pPr>
            <a:endParaRPr lang="fr-FR" dirty="0" smtClean="0"/>
          </a:p>
          <a:p>
            <a:pPr>
              <a:buNone/>
            </a:pPr>
            <a:endParaRPr lang="fr-FR" dirty="0" smtClean="0"/>
          </a:p>
          <a:p>
            <a:pPr>
              <a:buNone/>
            </a:pPr>
            <a:endParaRPr lang="fr-FR" dirty="0" smtClean="0"/>
          </a:p>
          <a:p>
            <a:pPr>
              <a:buNone/>
            </a:pPr>
            <a:endParaRPr lang="fr-FR" dirty="0"/>
          </a:p>
        </p:txBody>
      </p:sp>
      <p:sp>
        <p:nvSpPr>
          <p:cNvPr id="5" name="Titre 4"/>
          <p:cNvSpPr>
            <a:spLocks noGrp="1"/>
          </p:cNvSpPr>
          <p:nvPr>
            <p:ph type="title"/>
          </p:nvPr>
        </p:nvSpPr>
        <p:spPr/>
        <p:txBody>
          <a:bodyPr>
            <a:normAutofit fontScale="90000"/>
          </a:bodyPr>
          <a:lstStyle/>
          <a:p>
            <a:pPr lvl="0"/>
            <a:r>
              <a:rPr lang="fr-FR" b="1" dirty="0" smtClean="0"/>
              <a:t/>
            </a:r>
            <a:br>
              <a:rPr lang="fr-FR" b="1" dirty="0" smtClean="0"/>
            </a:br>
            <a:r>
              <a:rPr lang="fr-FR" b="1" dirty="0" smtClean="0"/>
              <a:t>SYNTHESE A.F.O.M</a:t>
            </a:r>
            <a:r>
              <a:rPr lang="fr-FR" dirty="0" smtClean="0"/>
              <a:t/>
            </a:r>
            <a:br>
              <a:rPr lang="fr-FR" dirty="0" smtClean="0"/>
            </a:br>
            <a:endParaRPr lang="fr-FR" dirty="0"/>
          </a:p>
        </p:txBody>
      </p:sp>
      <p:sp>
        <p:nvSpPr>
          <p:cNvPr id="4" name="Rectangle 1"/>
          <p:cNvSpPr>
            <a:spLocks noChangeArrowheads="1"/>
          </p:cNvSpPr>
          <p:nvPr/>
        </p:nvSpPr>
        <p:spPr bwMode="auto">
          <a:xfrm>
            <a:off x="0" y="6143644"/>
            <a:ext cx="87154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sng" strike="noStrike" cap="none" normalizeH="0" baseline="0" dirty="0" smtClean="0">
                <a:ln>
                  <a:noFill/>
                </a:ln>
                <a:solidFill>
                  <a:schemeClr val="tx1"/>
                </a:solidFill>
                <a:effectLst/>
                <a:latin typeface="Arial" pitchFamily="34" charset="0"/>
                <a:ea typeface="Calibri" pitchFamily="34" charset="0"/>
                <a:cs typeface="Arial" pitchFamily="34" charset="0"/>
              </a:rPr>
              <a:t>Faiblesse N°4 </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8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2800" b="0" i="0" strike="noStrike" cap="none" normalizeH="0" dirty="0" smtClean="0">
                <a:ln>
                  <a:noFill/>
                </a:ln>
                <a:solidFill>
                  <a:schemeClr val="tx1"/>
                </a:solidFill>
                <a:effectLst/>
                <a:latin typeface="Arial" pitchFamily="34" charset="0"/>
                <a:ea typeface="Calibri" pitchFamily="34" charset="0"/>
                <a:cs typeface="Arial" pitchFamily="34" charset="0"/>
              </a:rPr>
              <a:t>la baisse du pouvoir d’achat</a:t>
            </a:r>
            <a:endParaRPr kumimoji="0" lang="fr-FR" sz="2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600200"/>
            <a:ext cx="8715436" cy="4400568"/>
          </a:xfrm>
        </p:spPr>
        <p:txBody>
          <a:bodyPr>
            <a:normAutofit lnSpcReduction="10000"/>
          </a:bodyPr>
          <a:lstStyle/>
          <a:p>
            <a:pPr>
              <a:buNone/>
            </a:pPr>
            <a:r>
              <a:rPr lang="fr-FR" b="1" dirty="0" smtClean="0">
                <a:solidFill>
                  <a:srgbClr val="0070C0"/>
                </a:solidFill>
                <a:latin typeface="Arial" pitchFamily="34" charset="0"/>
                <a:cs typeface="Arial" pitchFamily="34" charset="0"/>
              </a:rPr>
              <a:t>LES PRINCIPALES OPPORTUNITES IDENTIFIEES</a:t>
            </a:r>
          </a:p>
          <a:p>
            <a:pPr>
              <a:buNone/>
            </a:pPr>
            <a:r>
              <a:rPr lang="fr-FR" u="sng" dirty="0" smtClean="0">
                <a:latin typeface="Arial" pitchFamily="34" charset="0"/>
                <a:cs typeface="Arial" pitchFamily="34" charset="0"/>
              </a:rPr>
              <a:t>Opportunité N°1 : l’action des collectivités </a:t>
            </a:r>
          </a:p>
          <a:p>
            <a:pPr>
              <a:buNone/>
            </a:pPr>
            <a:r>
              <a:rPr lang="fr-FR" sz="2200" dirty="0" smtClean="0">
                <a:latin typeface="Arial" pitchFamily="34" charset="0"/>
                <a:cs typeface="Arial" pitchFamily="34" charset="0"/>
              </a:rPr>
              <a:t>-    </a:t>
            </a:r>
            <a:r>
              <a:rPr lang="fr-FR" sz="2000" dirty="0" smtClean="0">
                <a:latin typeface="Arial" pitchFamily="34" charset="0"/>
                <a:cs typeface="Arial" pitchFamily="34" charset="0"/>
              </a:rPr>
              <a:t>La réouverture du Musée de la Piscine après extension</a:t>
            </a:r>
          </a:p>
          <a:p>
            <a:pPr>
              <a:buFontTx/>
              <a:buChar char="-"/>
            </a:pPr>
            <a:r>
              <a:rPr lang="fr-FR" sz="2000" dirty="0" smtClean="0">
                <a:latin typeface="Arial" pitchFamily="34" charset="0"/>
                <a:cs typeface="Arial" pitchFamily="34" charset="0"/>
              </a:rPr>
              <a:t>La rénovation de l’église St Martin et les aménagements du contour st Martin / vieil abreuvoir</a:t>
            </a:r>
          </a:p>
          <a:p>
            <a:pPr lvl="0">
              <a:buFontTx/>
              <a:buChar char="-"/>
            </a:pPr>
            <a:r>
              <a:rPr lang="fr-FR" sz="2000" dirty="0" smtClean="0">
                <a:latin typeface="Arial" pitchFamily="34" charset="0"/>
                <a:cs typeface="Arial" pitchFamily="34" charset="0"/>
              </a:rPr>
              <a:t>Le programme d’aménagements urbains</a:t>
            </a:r>
          </a:p>
          <a:p>
            <a:pPr>
              <a:buFontTx/>
              <a:buChar char="-"/>
            </a:pPr>
            <a:r>
              <a:rPr lang="fr-FR" sz="2000" dirty="0" smtClean="0">
                <a:latin typeface="Arial" pitchFamily="34" charset="0"/>
                <a:cs typeface="Arial" pitchFamily="34" charset="0"/>
              </a:rPr>
              <a:t>Des aides financières (suggestion des commerçants)</a:t>
            </a:r>
          </a:p>
          <a:p>
            <a:pPr>
              <a:buFontTx/>
              <a:buChar char="-"/>
            </a:pPr>
            <a:endParaRPr lang="fr-FR" sz="2000" b="1" dirty="0" smtClean="0">
              <a:latin typeface="Arial" pitchFamily="34" charset="0"/>
              <a:cs typeface="Arial" pitchFamily="34" charset="0"/>
            </a:endParaRPr>
          </a:p>
          <a:p>
            <a:pPr>
              <a:buNone/>
            </a:pPr>
            <a:r>
              <a:rPr lang="fr-FR" u="sng" dirty="0" smtClean="0">
                <a:latin typeface="Arial" pitchFamily="34" charset="0"/>
                <a:cs typeface="Arial" pitchFamily="34" charset="0"/>
              </a:rPr>
              <a:t>Opportunité N°2 : l’action des commerçants</a:t>
            </a:r>
          </a:p>
          <a:p>
            <a:pPr>
              <a:buFontTx/>
              <a:buChar char="-"/>
            </a:pPr>
            <a:r>
              <a:rPr lang="fr-FR" sz="2000" dirty="0" smtClean="0">
                <a:latin typeface="Arial" pitchFamily="34" charset="0"/>
                <a:cs typeface="Arial" pitchFamily="34" charset="0"/>
              </a:rPr>
              <a:t>Les services à la clientèle (suggestions des consommateurs)</a:t>
            </a:r>
          </a:p>
          <a:p>
            <a:pPr>
              <a:buNone/>
            </a:pPr>
            <a:endParaRPr lang="fr-FR" sz="2400" b="1" dirty="0" smtClean="0"/>
          </a:p>
          <a:p>
            <a:pPr>
              <a:buNone/>
            </a:pPr>
            <a:endParaRPr lang="fr-FR" dirty="0"/>
          </a:p>
        </p:txBody>
      </p:sp>
      <p:sp>
        <p:nvSpPr>
          <p:cNvPr id="5" name="Titre 4"/>
          <p:cNvSpPr>
            <a:spLocks noGrp="1"/>
          </p:cNvSpPr>
          <p:nvPr>
            <p:ph type="title"/>
          </p:nvPr>
        </p:nvSpPr>
        <p:spPr>
          <a:xfrm>
            <a:off x="285750" y="274638"/>
            <a:ext cx="8643938" cy="1143000"/>
          </a:xfrm>
        </p:spPr>
        <p:txBody>
          <a:bodyPr>
            <a:normAutofit fontScale="90000"/>
          </a:bodyPr>
          <a:lstStyle/>
          <a:p>
            <a:pPr lvl="0"/>
            <a:r>
              <a:rPr lang="fr-FR" b="1" dirty="0" smtClean="0"/>
              <a:t/>
            </a:r>
            <a:br>
              <a:rPr lang="fr-FR" b="1" dirty="0" smtClean="0"/>
            </a:br>
            <a:r>
              <a:rPr lang="fr-FR" b="1" dirty="0" smtClean="0"/>
              <a:t>SYNTHESE A.F.O.M</a:t>
            </a:r>
            <a:r>
              <a:rPr lang="fr-FR" dirty="0" smtClean="0"/>
              <a:t/>
            </a:r>
            <a:br>
              <a:rPr lang="fr-FR" dirty="0" smtClean="0"/>
            </a:b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2304</Words>
  <Application>Microsoft Office PowerPoint</Application>
  <PresentationFormat>Affichage à l'écran (4:3)</PresentationFormat>
  <Paragraphs>370</Paragraphs>
  <Slides>37</Slides>
  <Notes>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39" baseType="lpstr">
      <vt:lpstr>Thème Office</vt:lpstr>
      <vt:lpstr>Acrobat Document</vt:lpstr>
      <vt:lpstr>Développer le commerce au centre-ville de Roubaix</vt:lpstr>
      <vt:lpstr>Le contexte national</vt:lpstr>
      <vt:lpstr>A Roubaix</vt:lpstr>
      <vt:lpstr>Le périmètre d’actions</vt:lpstr>
      <vt:lpstr>Etude préalable</vt:lpstr>
      <vt:lpstr>Extrait enquête consommateurs</vt:lpstr>
      <vt:lpstr>Extrait enquête consommateurs</vt:lpstr>
      <vt:lpstr> SYNTHESE A.F.O.M </vt:lpstr>
      <vt:lpstr> SYNTHESE A.F.O.M </vt:lpstr>
      <vt:lpstr> SYNTHESE A.F.O.M </vt:lpstr>
      <vt:lpstr>PLAN D’ACTIONS 4 OBJECTIFS / 26 ACTIONS</vt:lpstr>
      <vt:lpstr>L’organisation opérationnelle</vt:lpstr>
      <vt:lpstr> PLAN D’ACTIONS</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 STRATEGIE DE DYNAMISATION DU COMMERCE AU CENTRE-VILLE DE ROUBAIX </vt:lpstr>
      <vt:lpstr>LES ACTIONS EN COURS</vt:lpstr>
      <vt:lpstr> STRATEGIE DE DYNAMISATION DU COMMERCE AU CENTRE-VILLE DE ROUBAIX </vt:lpstr>
      <vt:lpstr>Diapositive 30</vt:lpstr>
      <vt:lpstr>Diapositive 31</vt:lpstr>
      <vt:lpstr> STRATEGIE DE DYNAMISATION DU COMMERCE AU CENTRE-VILLE DE ROUBAIX </vt:lpstr>
      <vt:lpstr>Diapositive 33</vt:lpstr>
      <vt:lpstr> STRATEGIE DE DYNAMISATION DU COMMERCE AU CENTRE-VILLE DE ROUBAIX </vt:lpstr>
      <vt:lpstr>Diapositive 35</vt:lpstr>
      <vt:lpstr> STRATEGIE DE DYNAMISATION DU COMMERCE AU CENTRE-VILLE DE ROUBAIX </vt:lpstr>
      <vt:lpstr>OPEN ROUBAIX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Développer le commerce au centre-ville de Roubaix</dc:title>
  <dc:creator>Moi</dc:creator>
  <cp:lastModifiedBy>Moi</cp:lastModifiedBy>
  <cp:revision>114</cp:revision>
  <dcterms:created xsi:type="dcterms:W3CDTF">2018-09-03T13:07:24Z</dcterms:created>
  <dcterms:modified xsi:type="dcterms:W3CDTF">2018-11-24T08:48:12Z</dcterms:modified>
</cp:coreProperties>
</file>